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602" r:id="rId3"/>
    <p:sldId id="605" r:id="rId4"/>
    <p:sldId id="606" r:id="rId5"/>
    <p:sldId id="583" r:id="rId6"/>
    <p:sldId id="584" r:id="rId7"/>
    <p:sldId id="585" r:id="rId8"/>
    <p:sldId id="260" r:id="rId9"/>
    <p:sldId id="637" r:id="rId10"/>
    <p:sldId id="612" r:id="rId11"/>
    <p:sldId id="258" r:id="rId12"/>
    <p:sldId id="611" r:id="rId13"/>
    <p:sldId id="610" r:id="rId14"/>
    <p:sldId id="259" r:id="rId15"/>
    <p:sldId id="278" r:id="rId16"/>
    <p:sldId id="626" r:id="rId17"/>
    <p:sldId id="627" r:id="rId18"/>
    <p:sldId id="628" r:id="rId19"/>
    <p:sldId id="630" r:id="rId20"/>
    <p:sldId id="631" r:id="rId21"/>
    <p:sldId id="632" r:id="rId22"/>
    <p:sldId id="609" r:id="rId23"/>
    <p:sldId id="607" r:id="rId24"/>
    <p:sldId id="287" r:id="rId25"/>
    <p:sldId id="264" r:id="rId26"/>
    <p:sldId id="266" r:id="rId27"/>
    <p:sldId id="633" r:id="rId28"/>
    <p:sldId id="634" r:id="rId29"/>
    <p:sldId id="635" r:id="rId30"/>
    <p:sldId id="636" r:id="rId31"/>
    <p:sldId id="268" r:id="rId32"/>
    <p:sldId id="270" r:id="rId33"/>
    <p:sldId id="272" r:id="rId34"/>
    <p:sldId id="275" r:id="rId35"/>
    <p:sldId id="273" r:id="rId36"/>
    <p:sldId id="622" r:id="rId37"/>
    <p:sldId id="623" r:id="rId38"/>
    <p:sldId id="282" r:id="rId39"/>
    <p:sldId id="283" r:id="rId40"/>
    <p:sldId id="284" r:id="rId41"/>
    <p:sldId id="285" r:id="rId42"/>
    <p:sldId id="297" r:id="rId43"/>
    <p:sldId id="274" r:id="rId44"/>
    <p:sldId id="276" r:id="rId45"/>
    <p:sldId id="280" r:id="rId46"/>
    <p:sldId id="281" r:id="rId47"/>
    <p:sldId id="277" r:id="rId48"/>
    <p:sldId id="547" r:id="rId49"/>
    <p:sldId id="548" r:id="rId50"/>
    <p:sldId id="594" r:id="rId51"/>
    <p:sldId id="595" r:id="rId52"/>
    <p:sldId id="613" r:id="rId53"/>
    <p:sldId id="614" r:id="rId54"/>
    <p:sldId id="615" r:id="rId55"/>
    <p:sldId id="616" r:id="rId56"/>
    <p:sldId id="617" r:id="rId57"/>
    <p:sldId id="618" r:id="rId58"/>
    <p:sldId id="62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35"/>
    <a:srgbClr val="4F2A84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A3AA-3260-A04E-8CB3-2BDBF699BE4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01F12-EB3F-8648-A45C-941947DBA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4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7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86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31A5-41B3-48A1-4E2E-7E2FBFFE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35B11-B861-BB44-7548-833993F13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7FAE4-2CAC-B2CC-DA33-3119EF025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3E8C7-21B1-5BE4-FD4B-ABD4AD286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7CDBA-1A06-27C1-BEEF-408DCB900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AB263-E5DF-316C-C47F-330588A4E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0FBAD-C5EF-E14F-3757-3878286FF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E9045-F6EE-D48A-43FD-82162FF62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2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2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9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0161-E80E-C870-2583-9BC79017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17D07-6955-3985-AFD2-9E90C78CB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E7217-EA51-F4C1-6C83-88B3B741D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58459-CE60-2837-3708-1F27B387F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7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FA84E-C2B0-DDDC-1E5B-1AA2448F5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89819-7D7F-7053-F426-2BD71636C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4AC8B-8FE5-C6DC-E356-A6896636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C5EEA-D622-E413-8A79-A56D63EC0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3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0BB9-2DBC-48D6-9FEE-7BF01CDB2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0FFBA-D78E-92AA-6A85-4562A81EB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32985-F650-8BE7-1A87-2A8799B8A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E12D9-6B70-110C-71F6-2A0B6B4CE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5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E0F0A-5BA4-06FA-3182-81C8A994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3F8E3-AB6C-B92E-D9AD-6AFA827B1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1CCD2-2719-28F0-2A87-79A7CA47A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A736C-C3EF-A20F-3030-8E020ECED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1F12-EB3F-8648-A45C-941947DBAC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5201-B3BB-43E2-BD47-2AA64379E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951F9-5E54-B6AA-B21D-A2904AAF3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9EB7E-5007-821A-3F70-D9C64C2E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BBCAC-606E-B400-4904-BB1D2E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5BA4D-A89D-E1BC-EBA0-FB1FD3B2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7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59AF-5FD4-7EB9-58CF-A6E3AF1B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5255C-B07C-92BF-1D7A-6476E91AC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16611-14DE-BFED-BBA8-B12033CF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528EE-1416-72AB-B8D0-D8C62EE9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371A9-783A-E69C-1BF3-40B19C48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5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C5D78-3DB1-8F16-E0C4-827D3212C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A53EA-CCFB-79C2-12C5-B71DBE23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FD80A-2A1A-ADA9-66EB-91E6076D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3BAA3-DCE0-8388-2F93-91B5B86B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E1BBD-5BF3-A49E-E71A-120362F7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6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4D9A-7C70-BA2F-3A79-2CC6FD91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9D109-1976-9225-4CBB-180898482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6E2D9-7811-C0E5-F0C0-5166C000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3303-9925-2A35-7DC1-AC26AABF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52499-6713-8FAA-FEDC-3E679531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76BF-7A3A-A909-1108-E25CE18E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8CFA-E778-88FA-5BE4-BAA96A0E6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11A3-8121-5F2B-C2F1-77727E53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3A9CC-D37D-33AA-AA68-9FF3B41C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A4167-517D-53A4-3C8C-9698FEFC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4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299-A4F6-10B7-F8AF-EBBC288E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17A25-D433-7108-EC86-311B982DE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A945F-77BD-F0AD-01E7-0827FF014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2F6C7-CDEC-E493-7E36-D0347D2C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B4112-49BF-20C9-611B-EF8C09EA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128F2-BA99-01E4-F117-594B3FFC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AA13-65CC-EB03-4B3B-C3D5231B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EACF-B639-E059-B3DB-034C94820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66821-92AA-3EA8-54AF-E224B80FD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FC1EB-2648-12B1-EEDE-6850DD26A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98524-4015-9FBB-007B-69B276E96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94F11-2FB2-21C3-8783-7FC67A29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C6300-F6F6-E374-016A-26D2FC30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17292-18D0-E678-40B2-386E372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0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0E8B-59A5-C576-8739-984EFD91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77466-6390-01E6-6EF6-D5B9F71F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39D78-544C-D31E-1545-2D39482B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F6AD5-ABD2-C9A5-DC04-ED74C543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3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441CC-0043-2776-AE08-76D5F89E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8BD60-B1EC-6440-2CBF-BE73C2CF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BE956-90B5-6F54-E193-48D18116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1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EFD5-C7F9-7B36-0538-51DEC525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B0BB-268D-D33D-E0A9-9DEBB88F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64B4D-CFF6-A930-C33F-418FA88D8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32F8C-005E-B9F5-9D3A-AF577E5E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86EFA-AF2A-68A6-AD15-F07BBCAB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AD25F-D3C0-0EE5-B069-E1AFA59F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9438-D396-0211-1B5E-0BF36315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0056A-FE46-F509-6213-36421B6E9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8027D-AC73-17F5-8AD8-8F7A0AFE0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0017D-FFBF-27C0-0199-896A6951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12271-1631-A2FB-243F-AD9740E1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7DE12-7EC9-C282-5D11-234930D6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6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9FD13-1ADC-37CE-0F28-91379A04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4E5BE-8084-55F2-E52B-0150457E1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5E63-C2B1-285C-C879-05295FB3E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E999C-54A2-BA41-8EBB-757F2BF5C9E6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94EC4-C1E2-9C9F-83A7-A8D0FCAD4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ECC61-C5B7-5EDC-0F7E-4D1D3DBE7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0CB7-8001-FE4B-87C1-EDB246EF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023" y="2394206"/>
            <a:ext cx="11358389" cy="1978097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Joseph S. Byrnes</a:t>
            </a:r>
            <a:r>
              <a:rPr lang="en-US" sz="4000" baseline="30000" dirty="0"/>
              <a:t>1</a:t>
            </a:r>
            <a:endParaRPr lang="en-US" sz="4000" dirty="0"/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with James Gaherty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Emily Hopper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and Ryan Porter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Northern Arizona University</a:t>
            </a:r>
          </a:p>
          <a:p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Lamont-Doherty Earth Observatory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1626D9-FB80-1C43-A629-E3E58511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43" y="4918209"/>
            <a:ext cx="2729434" cy="151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64B08A1-4C99-3A44-9E5C-E26826BD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242"/>
            <a:ext cx="2929642" cy="22506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5EC3AB-6172-2FD5-4884-6C368A92348A}"/>
              </a:ext>
            </a:extLst>
          </p:cNvPr>
          <p:cNvSpPr txBox="1">
            <a:spLocks/>
          </p:cNvSpPr>
          <p:nvPr/>
        </p:nvSpPr>
        <p:spPr>
          <a:xfrm>
            <a:off x="0" y="525518"/>
            <a:ext cx="12194798" cy="168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Connecting the Upper Mantle to Volcanoes in the Western United States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CDC40-11A7-D40A-BDBC-42B6B454340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D442C3-AECD-4C1F-8B96-A594E8EFFFA8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27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72F0-68DA-6ECF-87D4-A3DF1517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map of the united states&#10;&#10;Description automatically generated">
            <a:extLst>
              <a:ext uri="{FF2B5EF4-FFF2-40B4-BE49-F238E27FC236}">
                <a16:creationId xmlns:a16="http://schemas.microsoft.com/office/drawing/2014/main" id="{1652A30B-6D94-2AEE-282C-9BAF80E4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04" y="1761065"/>
            <a:ext cx="4552004" cy="438008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2C3539-5D54-AA79-9CFC-4BE019CBF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32" b="64107"/>
          <a:stretch/>
        </p:blipFill>
        <p:spPr bwMode="auto">
          <a:xfrm>
            <a:off x="6677452" y="1997645"/>
            <a:ext cx="4958137" cy="4416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E1CF20-DFDE-C8D0-EC7F-8DD9C1340508}"/>
              </a:ext>
            </a:extLst>
          </p:cNvPr>
          <p:cNvSpPr/>
          <p:nvPr/>
        </p:nvSpPr>
        <p:spPr>
          <a:xfrm>
            <a:off x="6548033" y="1921790"/>
            <a:ext cx="366687" cy="371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B964C-EE48-13E6-7FD9-D27111237405}"/>
              </a:ext>
            </a:extLst>
          </p:cNvPr>
          <p:cNvSpPr txBox="1"/>
          <p:nvPr/>
        </p:nvSpPr>
        <p:spPr>
          <a:xfrm>
            <a:off x="6548033" y="1071934"/>
            <a:ext cx="4889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at the outset:</a:t>
            </a:r>
          </a:p>
          <a:p>
            <a:r>
              <a:rPr lang="en-US" dirty="0"/>
              <a:t>Melt present in the upper asthenosphere beneath</a:t>
            </a:r>
          </a:p>
          <a:p>
            <a:r>
              <a:rPr lang="en-US" u="sng" dirty="0"/>
              <a:t>almost</a:t>
            </a:r>
            <a:r>
              <a:rPr lang="en-US" dirty="0"/>
              <a:t> all recent volcanism in the region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C95E263-EA91-54F1-7067-13C16DC83457}"/>
              </a:ext>
            </a:extLst>
          </p:cNvPr>
          <p:cNvSpPr/>
          <p:nvPr/>
        </p:nvSpPr>
        <p:spPr>
          <a:xfrm rot="10800000">
            <a:off x="3037490" y="956441"/>
            <a:ext cx="462455" cy="4309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BA124-9590-44B9-68B4-6D957EA22A83}"/>
              </a:ext>
            </a:extLst>
          </p:cNvPr>
          <p:cNvSpPr/>
          <p:nvPr/>
        </p:nvSpPr>
        <p:spPr>
          <a:xfrm>
            <a:off x="1870841" y="1471448"/>
            <a:ext cx="2932387" cy="46245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Structures that don’t fit into our parameterization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DAC33BC8-AAF7-97E8-B454-E4A3AF76D598}"/>
              </a:ext>
            </a:extLst>
          </p:cNvPr>
          <p:cNvSpPr/>
          <p:nvPr/>
        </p:nvSpPr>
        <p:spPr>
          <a:xfrm rot="16200000">
            <a:off x="5783221" y="3509093"/>
            <a:ext cx="462455" cy="4309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2B6C0-CBD5-BE17-86B7-237F076797B5}"/>
              </a:ext>
            </a:extLst>
          </p:cNvPr>
          <p:cNvSpPr/>
          <p:nvPr/>
        </p:nvSpPr>
        <p:spPr>
          <a:xfrm>
            <a:off x="4322282" y="3414501"/>
            <a:ext cx="1403131" cy="6411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Stable continent - return to at the end of the talk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4770D0CE-1562-5004-A29C-323AB3F997F6}"/>
              </a:ext>
            </a:extLst>
          </p:cNvPr>
          <p:cNvSpPr/>
          <p:nvPr/>
        </p:nvSpPr>
        <p:spPr>
          <a:xfrm>
            <a:off x="3121573" y="5854262"/>
            <a:ext cx="462455" cy="4309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AA22CD-54D5-2E52-FA31-5C489DDE835A}"/>
              </a:ext>
            </a:extLst>
          </p:cNvPr>
          <p:cNvSpPr/>
          <p:nvPr/>
        </p:nvSpPr>
        <p:spPr>
          <a:xfrm>
            <a:off x="2669627" y="5402318"/>
            <a:ext cx="1403131" cy="357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Much less data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4A9A57D4-8E35-EEF1-1FF4-5A15153B3D26}"/>
              </a:ext>
            </a:extLst>
          </p:cNvPr>
          <p:cNvSpPr/>
          <p:nvPr/>
        </p:nvSpPr>
        <p:spPr>
          <a:xfrm rot="5400000">
            <a:off x="583325" y="3347546"/>
            <a:ext cx="462455" cy="4309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956B33-29E2-FAEA-E4AE-AA655AA76733}"/>
              </a:ext>
            </a:extLst>
          </p:cNvPr>
          <p:cNvSpPr/>
          <p:nvPr/>
        </p:nvSpPr>
        <p:spPr>
          <a:xfrm>
            <a:off x="1182415" y="3242443"/>
            <a:ext cx="1161394" cy="6568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Transform fault and subduction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9B081-A6CC-F619-47D2-6A676A148E20}"/>
              </a:ext>
            </a:extLst>
          </p:cNvPr>
          <p:cNvSpPr txBox="1"/>
          <p:nvPr/>
        </p:nvSpPr>
        <p:spPr>
          <a:xfrm>
            <a:off x="180948" y="446233"/>
            <a:ext cx="1010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Imaging of the Western United States; Byrnes et al., 2023 in </a:t>
            </a:r>
            <a:r>
              <a:rPr lang="en-US" sz="2800" i="1" dirty="0" err="1"/>
              <a:t>Seismica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855005-6F2F-2AAA-D04A-D54E139B9D99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748804-86B3-C433-CF11-BED6AA427F77}"/>
              </a:ext>
            </a:extLst>
          </p:cNvPr>
          <p:cNvSpPr txBox="1"/>
          <p:nvPr/>
        </p:nvSpPr>
        <p:spPr>
          <a:xfrm>
            <a:off x="0" y="-64536"/>
            <a:ext cx="414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yrnes</a:t>
            </a:r>
            <a:r>
              <a:rPr lang="en-US" dirty="0"/>
              <a:t> – Louisiana State University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6909B9-0A55-6001-1776-D89FC57CBCC3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73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20362B-3F1E-C92C-4582-F4A192D14111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How thick is the lithosphere</a:t>
            </a:r>
            <a:r>
              <a:rPr lang="en-US" sz="2800" dirty="0"/>
              <a:t>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Where is there melt in the asthenosphere?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1EEA7C-0A40-55EA-21A3-B9F54DE0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79" y="2411167"/>
            <a:ext cx="5361916" cy="393707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F0172260-82CB-0BE5-7C3F-58EABDBD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55" y="2564974"/>
            <a:ext cx="4394131" cy="34169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5A6311-DBB0-2347-41EF-978F80C4ABDA}"/>
              </a:ext>
            </a:extLst>
          </p:cNvPr>
          <p:cNvSpPr txBox="1"/>
          <p:nvPr/>
        </p:nvSpPr>
        <p:spPr>
          <a:xfrm>
            <a:off x="787055" y="5993109"/>
            <a:ext cx="161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Abt</a:t>
            </a:r>
            <a:r>
              <a:rPr lang="en-US" dirty="0"/>
              <a:t> et al., 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08AE7-F068-42A6-DAC4-368BD36B435A}"/>
              </a:ext>
            </a:extLst>
          </p:cNvPr>
          <p:cNvSpPr txBox="1"/>
          <p:nvPr/>
        </p:nvSpPr>
        <p:spPr>
          <a:xfrm>
            <a:off x="9419722" y="5949610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Hansen et al., 2015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CD1ACA-9558-34C5-2A42-4DE115306D6B}"/>
              </a:ext>
            </a:extLst>
          </p:cNvPr>
          <p:cNvSpPr/>
          <p:nvPr/>
        </p:nvSpPr>
        <p:spPr>
          <a:xfrm>
            <a:off x="852407" y="4959458"/>
            <a:ext cx="255722" cy="232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EE6D9-83EA-1536-193D-1CC0E3FFB30F}"/>
              </a:ext>
            </a:extLst>
          </p:cNvPr>
          <p:cNvSpPr txBox="1"/>
          <p:nvPr/>
        </p:nvSpPr>
        <p:spPr>
          <a:xfrm>
            <a:off x="4529494" y="5802830"/>
            <a:ext cx="4237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– lithosphere asthenosphere boundary</a:t>
            </a:r>
          </a:p>
          <a:p>
            <a:r>
              <a:rPr lang="en-US" dirty="0"/>
              <a:t>MLD – mid-lithospheric discontinuity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21FB12-069A-4AF6-DDC7-C056CA684AF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78A-BE46-0E47-A298-B99DE84A7E8F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35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405CB-5ED2-B411-C86B-8868C49BA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FC552EB-04C0-74E4-086F-DB9C48ED15BB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How thick is the lithosphere</a:t>
            </a:r>
            <a:r>
              <a:rPr lang="en-US" sz="2800" dirty="0"/>
              <a:t>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Where is there melt in the asthenosphere?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BA4EC-AFBE-0D44-11F6-DFF251E3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78" y="2337594"/>
            <a:ext cx="5361916" cy="39370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3DF9AE-F27B-0A20-6FB9-8CE357C9B9CD}"/>
              </a:ext>
            </a:extLst>
          </p:cNvPr>
          <p:cNvSpPr txBox="1"/>
          <p:nvPr/>
        </p:nvSpPr>
        <p:spPr>
          <a:xfrm>
            <a:off x="3018921" y="6201858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Hansen et al., 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9E86B-A4B9-C659-EDF6-11ECBFE3565C}"/>
              </a:ext>
            </a:extLst>
          </p:cNvPr>
          <p:cNvSpPr/>
          <p:nvPr/>
        </p:nvSpPr>
        <p:spPr>
          <a:xfrm>
            <a:off x="6589986" y="2511972"/>
            <a:ext cx="304800" cy="31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layer of crust&#10;&#10;Description automatically generated with medium confidence">
            <a:extLst>
              <a:ext uri="{FF2B5EF4-FFF2-40B4-BE49-F238E27FC236}">
                <a16:creationId xmlns:a16="http://schemas.microsoft.com/office/drawing/2014/main" id="{86CACCC6-2F03-8BFF-6E6E-EC60027B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" t="3037" r="2210" b="60731"/>
          <a:stretch/>
        </p:blipFill>
        <p:spPr>
          <a:xfrm>
            <a:off x="6926316" y="1701076"/>
            <a:ext cx="5013435" cy="2124983"/>
          </a:xfrm>
          <a:prstGeom prst="rect">
            <a:avLst/>
          </a:prstGeom>
        </p:spPr>
      </p:pic>
      <p:pic>
        <p:nvPicPr>
          <p:cNvPr id="14" name="Picture 13" descr="A diagram of a layer of crust&#10;&#10;Description automatically generated with medium confidence">
            <a:extLst>
              <a:ext uri="{FF2B5EF4-FFF2-40B4-BE49-F238E27FC236}">
                <a16:creationId xmlns:a16="http://schemas.microsoft.com/office/drawing/2014/main" id="{7597A7C9-9E01-B4B2-7DB9-51DA4898A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5" t="44584"/>
          <a:stretch/>
        </p:blipFill>
        <p:spPr>
          <a:xfrm>
            <a:off x="7462344" y="3783724"/>
            <a:ext cx="4183118" cy="27644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BD09B-AF9E-DB15-0BCE-DF1DEF1A7F15}"/>
              </a:ext>
            </a:extLst>
          </p:cNvPr>
          <p:cNvSpPr txBox="1"/>
          <p:nvPr/>
        </p:nvSpPr>
        <p:spPr>
          <a:xfrm>
            <a:off x="9806152" y="3436882"/>
            <a:ext cx="19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Fischer et al., 2010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64858-9427-932F-EBDF-E6958CE85427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99A7EE-8EA7-F584-5DF4-22AA2BB5575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4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3328-2A39-D4DA-00FC-F7D9D4618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8C531B0-6E4C-4602-C2CF-AB02324A3A52}"/>
              </a:ext>
            </a:extLst>
          </p:cNvPr>
          <p:cNvSpPr txBox="1"/>
          <p:nvPr/>
        </p:nvSpPr>
        <p:spPr>
          <a:xfrm>
            <a:off x="168165" y="399393"/>
            <a:ext cx="10843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How thick is the lithosphere</a:t>
            </a:r>
            <a:r>
              <a:rPr lang="en-US" sz="2800" dirty="0"/>
              <a:t>? Has the lithosphere been metasomatized?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Where is there melt in the asthenosphere?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416B52-D4E6-EC2D-FE3C-973D37D6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78" y="2337594"/>
            <a:ext cx="5361916" cy="39370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7C808E-E370-2DF3-1154-5E1630FB96B8}"/>
              </a:ext>
            </a:extLst>
          </p:cNvPr>
          <p:cNvSpPr txBox="1"/>
          <p:nvPr/>
        </p:nvSpPr>
        <p:spPr>
          <a:xfrm>
            <a:off x="3018921" y="6201858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Hansen et al., 2015</a:t>
            </a:r>
          </a:p>
        </p:txBody>
      </p:sp>
      <p:pic>
        <p:nvPicPr>
          <p:cNvPr id="7" name="Picture 6" descr="A graph and graph with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26077E37-DF72-BB0B-9CA8-B6BF91FD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2572099"/>
            <a:ext cx="4993070" cy="38729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69824E-5509-953F-6202-16409B391183}"/>
              </a:ext>
            </a:extLst>
          </p:cNvPr>
          <p:cNvSpPr/>
          <p:nvPr/>
        </p:nvSpPr>
        <p:spPr>
          <a:xfrm>
            <a:off x="6589986" y="2511972"/>
            <a:ext cx="304800" cy="31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A0B73-90C8-4DA1-0C1C-1164B4601406}"/>
              </a:ext>
            </a:extLst>
          </p:cNvPr>
          <p:cNvSpPr txBox="1"/>
          <p:nvPr/>
        </p:nvSpPr>
        <p:spPr>
          <a:xfrm>
            <a:off x="7588469" y="2396359"/>
            <a:ext cx="351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hypotheses for the “MLD”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58A97-CC07-CEB3-4421-2BCA22CAD8FF}"/>
              </a:ext>
            </a:extLst>
          </p:cNvPr>
          <p:cNvSpPr txBox="1"/>
          <p:nvPr/>
        </p:nvSpPr>
        <p:spPr>
          <a:xfrm>
            <a:off x="9743090" y="5696607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Selway et al, 2015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B6EED1-D933-8195-B1B1-1D71A92D07AE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1CCCB3-584D-A687-C44B-4C9ECA6C50BA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94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20362B-3F1E-C92C-4582-F4A192D14111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How is the distribution of volcanism related to hot asthenosphere</a:t>
            </a:r>
            <a:r>
              <a:rPr lang="en-US" sz="2800" dirty="0"/>
              <a:t>?</a:t>
            </a:r>
          </a:p>
          <a:p>
            <a:r>
              <a:rPr lang="en-US" sz="2800" dirty="0"/>
              <a:t>- Where is there melt in the asthenosphere?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00A5-49C1-B201-39B8-B57CAA19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65" y="2384926"/>
            <a:ext cx="7772400" cy="4073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1A0CD-68B3-ABF8-A07A-BA59184DCBAD}"/>
              </a:ext>
            </a:extLst>
          </p:cNvPr>
          <p:cNvSpPr txBox="1"/>
          <p:nvPr/>
        </p:nvSpPr>
        <p:spPr>
          <a:xfrm>
            <a:off x="7741403" y="6132037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Golos</a:t>
            </a:r>
            <a:r>
              <a:rPr lang="en-US" dirty="0"/>
              <a:t> et al., 2022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A75201-59FE-8253-8475-AE02A4506BE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EE8B00-9207-A071-AAD6-D05E6859A6B6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2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E00A5-49C1-B201-39B8-B57CAA19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65" y="2384926"/>
            <a:ext cx="7772400" cy="4073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1A0CD-68B3-ABF8-A07A-BA59184DCBAD}"/>
              </a:ext>
            </a:extLst>
          </p:cNvPr>
          <p:cNvSpPr txBox="1"/>
          <p:nvPr/>
        </p:nvSpPr>
        <p:spPr>
          <a:xfrm>
            <a:off x="7741403" y="6132037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Golos</a:t>
            </a:r>
            <a:r>
              <a:rPr lang="en-US" dirty="0"/>
              <a:t> et al., 2022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09A0DD-26AD-2BC4-9398-34B02D17DCF9}"/>
              </a:ext>
            </a:extLst>
          </p:cNvPr>
          <p:cNvSpPr/>
          <p:nvPr/>
        </p:nvSpPr>
        <p:spPr>
          <a:xfrm>
            <a:off x="2064968" y="4075440"/>
            <a:ext cx="2071025" cy="66611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7DE3F-E051-F747-85DE-B5E513E52889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How is the distribution of volcanism related to hot asthenosphere</a:t>
            </a:r>
            <a:r>
              <a:rPr lang="en-US" sz="2800" dirty="0"/>
              <a:t>?</a:t>
            </a:r>
          </a:p>
          <a:p>
            <a:r>
              <a:rPr lang="en-US" sz="2800" dirty="0"/>
              <a:t>- Where is there melt in the asthenosphere?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7461E5-46D4-698D-4C69-8C5296670786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FAC8C7-E912-3679-A763-BB1AC24F70B9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8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4D950-CD38-444E-3BEB-DB08C508D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C9F88C-C3F9-3D13-0996-AA9A49ED2933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6431966A-734F-C055-7AE8-A2ADDF2A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5"/>
          <a:stretch/>
        </p:blipFill>
        <p:spPr>
          <a:xfrm>
            <a:off x="356306" y="2476605"/>
            <a:ext cx="6304139" cy="3845932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9B294C17-065D-A8F5-8E4C-A141A0F8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74" y="2348088"/>
            <a:ext cx="5439928" cy="40865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DCEB10-EDBC-012D-AD5E-1E4A1B534971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0F4B66-76FF-0FF9-F13D-EE0727723748}"/>
              </a:ext>
            </a:extLst>
          </p:cNvPr>
          <p:cNvSpPr txBox="1"/>
          <p:nvPr/>
        </p:nvSpPr>
        <p:spPr>
          <a:xfrm>
            <a:off x="3499556" y="2167466"/>
            <a:ext cx="259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Shen and </a:t>
            </a:r>
            <a:r>
              <a:rPr lang="en-US" dirty="0" err="1"/>
              <a:t>Ritzwoller</a:t>
            </a:r>
            <a:r>
              <a:rPr lang="en-US" dirty="0"/>
              <a:t>,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F5B7D-C3C3-2FC2-AF8C-F5918D0A4407}"/>
              </a:ext>
            </a:extLst>
          </p:cNvPr>
          <p:cNvSpPr txBox="1"/>
          <p:nvPr/>
        </p:nvSpPr>
        <p:spPr>
          <a:xfrm>
            <a:off x="10086622" y="2060222"/>
            <a:ext cx="19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Porter et al., 2016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38449D-5AAA-DA93-6327-B55BFC8BE64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2380A-62E9-8D00-0C76-740906F5A186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5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E805-530E-6AF0-E8FA-39A663F22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C02667-E373-D444-9387-065F06718967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AD3BE81B-AF7E-D475-79A8-15FC9AA87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5"/>
          <a:stretch/>
        </p:blipFill>
        <p:spPr>
          <a:xfrm>
            <a:off x="356306" y="2476605"/>
            <a:ext cx="6304139" cy="3845932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B15912D5-BFF5-F973-6F87-DB0B4BEFE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74" y="2348088"/>
            <a:ext cx="5439928" cy="40865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32BB0F-BC43-CB26-2BFE-C758E6038612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8936A-0359-C0E3-8269-FD5454BE4599}"/>
              </a:ext>
            </a:extLst>
          </p:cNvPr>
          <p:cNvSpPr txBox="1"/>
          <p:nvPr/>
        </p:nvSpPr>
        <p:spPr>
          <a:xfrm>
            <a:off x="3499556" y="2167466"/>
            <a:ext cx="259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Shen and </a:t>
            </a:r>
            <a:r>
              <a:rPr lang="en-US" dirty="0" err="1"/>
              <a:t>Ritzwoller</a:t>
            </a:r>
            <a:r>
              <a:rPr lang="en-US" dirty="0"/>
              <a:t>,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C903CE-8544-41DD-7796-6BCBA1572123}"/>
              </a:ext>
            </a:extLst>
          </p:cNvPr>
          <p:cNvSpPr txBox="1"/>
          <p:nvPr/>
        </p:nvSpPr>
        <p:spPr>
          <a:xfrm>
            <a:off x="10086622" y="2060222"/>
            <a:ext cx="19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Porter et al., 2016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A250D-302F-D8F5-4C3E-4B26E173614F}"/>
              </a:ext>
            </a:extLst>
          </p:cNvPr>
          <p:cNvSpPr/>
          <p:nvPr/>
        </p:nvSpPr>
        <p:spPr>
          <a:xfrm>
            <a:off x="1128889" y="3115733"/>
            <a:ext cx="1817511" cy="1659467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702FF-5134-79E2-6444-947D6117D609}"/>
              </a:ext>
            </a:extLst>
          </p:cNvPr>
          <p:cNvSpPr/>
          <p:nvPr/>
        </p:nvSpPr>
        <p:spPr>
          <a:xfrm>
            <a:off x="908756" y="5593644"/>
            <a:ext cx="1817511" cy="81844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CE3654-683B-6515-D2EB-B069B075E26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39D3EA-6152-312F-2219-42C376B35840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1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5190-EEEC-09F0-31DC-7F99C5C30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16035-999D-0C89-04E1-FFBA70CA122A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067D035B-4724-1ED9-703B-028535B3E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5"/>
          <a:stretch/>
        </p:blipFill>
        <p:spPr>
          <a:xfrm>
            <a:off x="356306" y="2476605"/>
            <a:ext cx="6304139" cy="3845932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3602129E-7281-1A88-3766-D1F7CC361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74" y="2348088"/>
            <a:ext cx="5439928" cy="40865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D06F0-FD4C-58BD-AA4A-51DF494E63F8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C1E20-61F9-10E8-F5D6-812C8D788B51}"/>
              </a:ext>
            </a:extLst>
          </p:cNvPr>
          <p:cNvSpPr txBox="1"/>
          <p:nvPr/>
        </p:nvSpPr>
        <p:spPr>
          <a:xfrm>
            <a:off x="3499556" y="2167466"/>
            <a:ext cx="259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Shen and </a:t>
            </a:r>
            <a:r>
              <a:rPr lang="en-US" dirty="0" err="1"/>
              <a:t>Ritzwoller</a:t>
            </a:r>
            <a:r>
              <a:rPr lang="en-US" dirty="0"/>
              <a:t>,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3B697-05C8-806C-946D-D8996D53505A}"/>
              </a:ext>
            </a:extLst>
          </p:cNvPr>
          <p:cNvSpPr txBox="1"/>
          <p:nvPr/>
        </p:nvSpPr>
        <p:spPr>
          <a:xfrm>
            <a:off x="10086622" y="2060222"/>
            <a:ext cx="19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Porter et al., 2016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00933-32BE-0D0B-1078-EDBEB27BC0DB}"/>
              </a:ext>
            </a:extLst>
          </p:cNvPr>
          <p:cNvSpPr/>
          <p:nvPr/>
        </p:nvSpPr>
        <p:spPr>
          <a:xfrm>
            <a:off x="7461957" y="3138310"/>
            <a:ext cx="1557866" cy="1659467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C63F5-3E96-C968-3529-501E24DED534}"/>
              </a:ext>
            </a:extLst>
          </p:cNvPr>
          <p:cNvSpPr/>
          <p:nvPr/>
        </p:nvSpPr>
        <p:spPr>
          <a:xfrm>
            <a:off x="7919156" y="5424310"/>
            <a:ext cx="1817511" cy="81844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3BCAA4-9994-DC23-AEE8-9AE0C70B540D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F757C8-20FB-EDCE-6F31-15BDCC0CF715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600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2884A-0ACD-E22D-A2F4-EA0EA8DA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869D11-C6FC-43F3-C883-166C0CA98455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D934AA-B944-9088-795C-C929ED3B925B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24C976-CD58-E297-0E47-F7922C45E345}"/>
              </a:ext>
            </a:extLst>
          </p:cNvPr>
          <p:cNvSpPr/>
          <p:nvPr/>
        </p:nvSpPr>
        <p:spPr>
          <a:xfrm>
            <a:off x="0" y="2888943"/>
            <a:ext cx="541866" cy="5305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F79DDE-E6FE-6F9E-D16A-4BD9164CFA3D}"/>
              </a:ext>
            </a:extLst>
          </p:cNvPr>
          <p:cNvSpPr/>
          <p:nvPr/>
        </p:nvSpPr>
        <p:spPr>
          <a:xfrm>
            <a:off x="0" y="2651876"/>
            <a:ext cx="541866" cy="5305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4A6E52-63A6-326A-B781-635B4A01815F}"/>
              </a:ext>
            </a:extLst>
          </p:cNvPr>
          <p:cNvSpPr txBox="1"/>
          <p:nvPr/>
        </p:nvSpPr>
        <p:spPr>
          <a:xfrm>
            <a:off x="894856" y="2317088"/>
            <a:ext cx="1034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~4.1 km/s is not that slow! Temperatures could be low enough to prevent melting</a:t>
            </a:r>
          </a:p>
        </p:txBody>
      </p:sp>
      <p:pic>
        <p:nvPicPr>
          <p:cNvPr id="33" name="Picture 32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CD55FEED-2A13-08C5-6261-CAF69B21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9" y="2689412"/>
            <a:ext cx="5435871" cy="3765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E99247-A729-7C8B-ADCC-E116E52095B3}"/>
              </a:ext>
            </a:extLst>
          </p:cNvPr>
          <p:cNvSpPr/>
          <p:nvPr/>
        </p:nvSpPr>
        <p:spPr>
          <a:xfrm>
            <a:off x="674703" y="3710866"/>
            <a:ext cx="4616388" cy="33735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F218F5-0FC0-0C92-F845-8221E8BE2F5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AA6BF-A6E3-FAEA-C205-C0E1F45ACA9E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60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30810B-30C9-D8BB-1BAE-5D28C941CE0C}"/>
              </a:ext>
            </a:extLst>
          </p:cNvPr>
          <p:cNvSpPr txBox="1">
            <a:spLocks/>
          </p:cNvSpPr>
          <p:nvPr/>
        </p:nvSpPr>
        <p:spPr>
          <a:xfrm>
            <a:off x="250742" y="0"/>
            <a:ext cx="11484058" cy="3997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Brief bio</a:t>
            </a:r>
          </a:p>
          <a:p>
            <a:pPr marL="0" indent="0">
              <a:buNone/>
            </a:pPr>
            <a:r>
              <a:rPr lang="en-US" dirty="0"/>
              <a:t> - PhD at the University of Oregon</a:t>
            </a:r>
          </a:p>
          <a:p>
            <a:pPr marL="0" indent="0">
              <a:buNone/>
            </a:pPr>
            <a:r>
              <a:rPr lang="en-US" dirty="0"/>
              <a:t>	 - Emilie Hooft and Doug Toomey – Marine Seismology</a:t>
            </a:r>
          </a:p>
          <a:p>
            <a:pPr>
              <a:buFontTx/>
              <a:buChar char="-"/>
            </a:pPr>
            <a:r>
              <a:rPr lang="en-US" dirty="0"/>
              <a:t>Two post-docs</a:t>
            </a:r>
          </a:p>
          <a:p>
            <a:pPr marL="0" indent="0">
              <a:buNone/>
            </a:pPr>
            <a:r>
              <a:rPr lang="en-US" dirty="0"/>
              <a:t>	- Minnesota with Max </a:t>
            </a:r>
            <a:r>
              <a:rPr lang="en-US" dirty="0" err="1"/>
              <a:t>Bezada</a:t>
            </a:r>
            <a:r>
              <a:rPr lang="en-US" dirty="0"/>
              <a:t> – Continental Seismology</a:t>
            </a:r>
          </a:p>
          <a:p>
            <a:pPr marL="0" indent="0">
              <a:buNone/>
            </a:pPr>
            <a:r>
              <a:rPr lang="en-US" dirty="0"/>
              <a:t>	- Northern Arizona with Jim </a:t>
            </a:r>
            <a:r>
              <a:rPr lang="en-US" dirty="0" err="1"/>
              <a:t>Gaherty</a:t>
            </a:r>
            <a:r>
              <a:rPr lang="en-US" dirty="0"/>
              <a:t> - Both marine and continental </a:t>
            </a:r>
          </a:p>
          <a:p>
            <a:pPr marL="0" indent="0">
              <a:buNone/>
            </a:pPr>
            <a:r>
              <a:rPr lang="en-US" dirty="0"/>
              <a:t>- Now Research Professor at NAU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A7651F-CD75-0E07-EC0E-1DD4B0EB3895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53A33D-C901-C4A7-2F11-A36445F4954A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05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CF7BE-7F20-132F-934B-772B1710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E34566-6B57-D095-3212-E53BA54D578F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97FD2F-E9EE-57B2-8C4D-0CA100F68221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46ED2-3DFB-75B7-0516-3B210A97EF74}"/>
              </a:ext>
            </a:extLst>
          </p:cNvPr>
          <p:cNvSpPr txBox="1"/>
          <p:nvPr/>
        </p:nvSpPr>
        <p:spPr>
          <a:xfrm>
            <a:off x="5756969" y="3011352"/>
            <a:ext cx="59604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Jackson and </a:t>
            </a:r>
            <a:r>
              <a:rPr lang="en-US" sz="2400" dirty="0" err="1"/>
              <a:t>Faul</a:t>
            </a:r>
            <a:r>
              <a:rPr lang="en-US" sz="2400" dirty="0"/>
              <a:t>, 2010</a:t>
            </a:r>
          </a:p>
          <a:p>
            <a:endParaRPr lang="en-US" sz="2400" dirty="0"/>
          </a:p>
          <a:p>
            <a:r>
              <a:rPr lang="en-US" sz="2400" dirty="0"/>
              <a:t>Boston University and ANU groups</a:t>
            </a:r>
          </a:p>
          <a:p>
            <a:endParaRPr lang="en-US" sz="2400" dirty="0"/>
          </a:p>
          <a:p>
            <a:r>
              <a:rPr lang="en-US" sz="2400" dirty="0"/>
              <a:t>Measured seismic velocities directly on olivine</a:t>
            </a:r>
          </a:p>
          <a:p>
            <a:r>
              <a:rPr lang="en-US" sz="2400" dirty="0"/>
              <a:t>under *partially* realistic conditions.</a:t>
            </a:r>
          </a:p>
          <a:p>
            <a:r>
              <a:rPr lang="en-US" sz="2400" dirty="0"/>
              <a:t>Discovered a poorly resolved relaxation </a:t>
            </a:r>
          </a:p>
          <a:p>
            <a:r>
              <a:rPr lang="en-US" sz="2400" dirty="0"/>
              <a:t>mechanism at higher temperatures </a:t>
            </a:r>
          </a:p>
          <a:p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14F1D-B173-F665-3C05-70C655519CB4}"/>
              </a:ext>
            </a:extLst>
          </p:cNvPr>
          <p:cNvSpPr/>
          <p:nvPr/>
        </p:nvSpPr>
        <p:spPr>
          <a:xfrm>
            <a:off x="0" y="2651876"/>
            <a:ext cx="541866" cy="5305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674DC4-4EF3-98F2-D15E-81C825A05DF5}"/>
              </a:ext>
            </a:extLst>
          </p:cNvPr>
          <p:cNvSpPr txBox="1"/>
          <p:nvPr/>
        </p:nvSpPr>
        <p:spPr>
          <a:xfrm>
            <a:off x="894855" y="2317088"/>
            <a:ext cx="1034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~4.1 km/s is not that slow! Temperatures could be low enough to prevent melting</a:t>
            </a:r>
          </a:p>
        </p:txBody>
      </p:sp>
      <p:pic>
        <p:nvPicPr>
          <p:cNvPr id="22" name="Picture 21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22CDE94C-5826-7F81-6D49-51B5404C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9" y="2689412"/>
            <a:ext cx="5435871" cy="3765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723CFE-A929-8E50-4FEA-EB0EB2D06D1E}"/>
              </a:ext>
            </a:extLst>
          </p:cNvPr>
          <p:cNvSpPr/>
          <p:nvPr/>
        </p:nvSpPr>
        <p:spPr>
          <a:xfrm>
            <a:off x="674703" y="3710866"/>
            <a:ext cx="4616388" cy="33735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5E27FA-E028-2ABC-733E-1D3151E09DFF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D115D-47B6-01F6-6828-025C3A5EF95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52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10BD-0998-776B-82C5-A14B29842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AB1B07-FE08-C7BD-0616-852C5CFEFE50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076525-C8EB-1810-CF84-0166CFB10555}"/>
              </a:ext>
            </a:extLst>
          </p:cNvPr>
          <p:cNvSpPr/>
          <p:nvPr/>
        </p:nvSpPr>
        <p:spPr>
          <a:xfrm>
            <a:off x="6660444" y="2280355"/>
            <a:ext cx="421806" cy="21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B7624A-04AA-7B39-E92C-F2C57EB242FD}"/>
              </a:ext>
            </a:extLst>
          </p:cNvPr>
          <p:cNvSpPr/>
          <p:nvPr/>
        </p:nvSpPr>
        <p:spPr>
          <a:xfrm>
            <a:off x="0" y="2651876"/>
            <a:ext cx="541866" cy="5305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B532A-7FAE-D4DE-0F34-2F76DC6BBF8E}"/>
              </a:ext>
            </a:extLst>
          </p:cNvPr>
          <p:cNvSpPr txBox="1"/>
          <p:nvPr/>
        </p:nvSpPr>
        <p:spPr>
          <a:xfrm>
            <a:off x="894855" y="2317088"/>
            <a:ext cx="1034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~4.1 km/s is not that slow! Temperatures could be low enough to prevent melting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5F4054-85B2-54B0-6129-859C9EC97BCD}"/>
              </a:ext>
            </a:extLst>
          </p:cNvPr>
          <p:cNvSpPr txBox="1"/>
          <p:nvPr/>
        </p:nvSpPr>
        <p:spPr>
          <a:xfrm>
            <a:off x="5756969" y="3011352"/>
            <a:ext cx="59186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Yamauchi and Takei et al., 2016</a:t>
            </a:r>
          </a:p>
          <a:p>
            <a:endParaRPr lang="en-US" sz="2400" dirty="0"/>
          </a:p>
          <a:p>
            <a:r>
              <a:rPr lang="en-US" sz="2400" dirty="0"/>
              <a:t>University of Tokyo</a:t>
            </a:r>
          </a:p>
          <a:p>
            <a:endParaRPr lang="en-US" sz="2400" dirty="0"/>
          </a:p>
          <a:p>
            <a:r>
              <a:rPr lang="en-US" sz="2400" dirty="0"/>
              <a:t>Measurements on an organic analogue for </a:t>
            </a:r>
          </a:p>
          <a:p>
            <a:r>
              <a:rPr lang="en-US" sz="2400" dirty="0"/>
              <a:t>olivine and documented a “</a:t>
            </a:r>
            <a:r>
              <a:rPr lang="en-US" sz="2400" u="sng" dirty="0" err="1"/>
              <a:t>premelting</a:t>
            </a:r>
            <a:r>
              <a:rPr lang="en-US" sz="2400" dirty="0"/>
              <a:t>” effect</a:t>
            </a:r>
          </a:p>
          <a:p>
            <a:r>
              <a:rPr lang="en-US" sz="2400" dirty="0"/>
              <a:t>that reduces the velocities before magma </a:t>
            </a:r>
          </a:p>
          <a:p>
            <a:r>
              <a:rPr lang="en-US" sz="2400" dirty="0"/>
              <a:t>is generated </a:t>
            </a:r>
          </a:p>
        </p:txBody>
      </p:sp>
      <p:pic>
        <p:nvPicPr>
          <p:cNvPr id="24" name="Picture 2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2A969BFE-7A89-CAA9-B1BF-710C43552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9" y="2689412"/>
            <a:ext cx="5435871" cy="3765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3859F1-A942-6EEE-7340-BCFA869D51FD}"/>
              </a:ext>
            </a:extLst>
          </p:cNvPr>
          <p:cNvSpPr/>
          <p:nvPr/>
        </p:nvSpPr>
        <p:spPr>
          <a:xfrm>
            <a:off x="674703" y="3710866"/>
            <a:ext cx="4616388" cy="33735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DEB399-3C7D-2535-3360-3F4B9275729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2335E0-DF92-4AE9-DFA2-DB166C79FDCC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7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0224B-A7E9-706D-29EE-E6477129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EA1EB3-9469-8690-DB79-FBCA6D144A07}"/>
              </a:ext>
            </a:extLst>
          </p:cNvPr>
          <p:cNvSpPr txBox="1"/>
          <p:nvPr/>
        </p:nvSpPr>
        <p:spPr>
          <a:xfrm>
            <a:off x="168165" y="399393"/>
            <a:ext cx="101049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Physical state of the upper mantle in the western United States</a:t>
            </a:r>
          </a:p>
          <a:p>
            <a:r>
              <a:rPr lang="en-US" sz="2800" dirty="0"/>
              <a:t>- How thick is the lithosphere?</a:t>
            </a:r>
          </a:p>
          <a:p>
            <a:r>
              <a:rPr lang="en-US" sz="2800" dirty="0"/>
              <a:t>- How is the distribution of volcanism related to hot asthenosphere?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</p:txBody>
      </p:sp>
      <p:pic>
        <p:nvPicPr>
          <p:cNvPr id="9" name="Picture 8" descr="A picture containing text, screenshot, rectangle, line&#10;&#10;Description automatically generated">
            <a:extLst>
              <a:ext uri="{FF2B5EF4-FFF2-40B4-BE49-F238E27FC236}">
                <a16:creationId xmlns:a16="http://schemas.microsoft.com/office/drawing/2014/main" id="{58B86A03-18C9-8240-655B-F50DA7AA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319" y="1848203"/>
            <a:ext cx="3203218" cy="4563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59900B-519F-F8D9-558F-AB0825864083}"/>
              </a:ext>
            </a:extLst>
          </p:cNvPr>
          <p:cNvSpPr txBox="1"/>
          <p:nvPr/>
        </p:nvSpPr>
        <p:spPr>
          <a:xfrm>
            <a:off x="5845405" y="3409697"/>
            <a:ext cx="2460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Karato</a:t>
            </a:r>
            <a:r>
              <a:rPr lang="en-US" sz="2400" dirty="0"/>
              <a:t>, 2013</a:t>
            </a:r>
          </a:p>
          <a:p>
            <a:pPr algn="ctr"/>
            <a:r>
              <a:rPr lang="en-US" sz="2400" dirty="0"/>
              <a:t>rejects all three</a:t>
            </a:r>
          </a:p>
          <a:p>
            <a:pPr algn="ctr"/>
            <a:r>
              <a:rPr lang="en-US" sz="2400" dirty="0"/>
              <a:t>as </a:t>
            </a:r>
            <a:r>
              <a:rPr lang="en-US" sz="2400" dirty="0" err="1"/>
              <a:t>geodynamically</a:t>
            </a:r>
            <a:endParaRPr lang="en-US" sz="2400" dirty="0"/>
          </a:p>
          <a:p>
            <a:pPr algn="ctr"/>
            <a:r>
              <a:rPr lang="en-US" sz="2400" dirty="0"/>
              <a:t>implausible</a:t>
            </a:r>
          </a:p>
        </p:txBody>
      </p:sp>
      <p:pic>
        <p:nvPicPr>
          <p:cNvPr id="11" name="Picture 10" descr="A picture containing text, screenshot, map, diagram&#10;&#10;Description automatically generated">
            <a:extLst>
              <a:ext uri="{FF2B5EF4-FFF2-40B4-BE49-F238E27FC236}">
                <a16:creationId xmlns:a16="http://schemas.microsoft.com/office/drawing/2014/main" id="{1549A303-4D8C-4251-376E-50FC60661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2426677"/>
            <a:ext cx="4729646" cy="3968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7679-3243-701C-6550-4CE41AF50A2F}"/>
              </a:ext>
            </a:extLst>
          </p:cNvPr>
          <p:cNvSpPr txBox="1"/>
          <p:nvPr/>
        </p:nvSpPr>
        <p:spPr>
          <a:xfrm>
            <a:off x="2384028" y="2168361"/>
            <a:ext cx="281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Holtzman and Kendall, 2010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BA4CD07-F918-F460-E0B0-175C69AD3A15}"/>
              </a:ext>
            </a:extLst>
          </p:cNvPr>
          <p:cNvSpPr/>
          <p:nvPr/>
        </p:nvSpPr>
        <p:spPr>
          <a:xfrm>
            <a:off x="8130966" y="1912074"/>
            <a:ext cx="540070" cy="4407877"/>
          </a:xfrm>
          <a:prstGeom prst="lef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BC43EE-5087-29B3-4E65-7D1382A35E6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BA34F8-ABE7-AC42-1CA5-B273F4C95D93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788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8697D-39FD-8F5D-FBA9-44790D068233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BAEE25B-48B4-0CC0-AEBF-7CFB7F43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08" y="1819066"/>
            <a:ext cx="4927249" cy="446586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691C7CB-85E4-2A42-7537-B6883F670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00" y="1980061"/>
            <a:ext cx="3029148" cy="414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27037D-52A7-DCE0-B269-8D66DCF19B6F}"/>
              </a:ext>
            </a:extLst>
          </p:cNvPr>
          <p:cNvSpPr txBox="1"/>
          <p:nvPr/>
        </p:nvSpPr>
        <p:spPr>
          <a:xfrm>
            <a:off x="102956" y="6167784"/>
            <a:ext cx="230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Villagomez et al., 2007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E1CA2-9A5B-76F2-C7B7-35F9A273038E}"/>
              </a:ext>
            </a:extLst>
          </p:cNvPr>
          <p:cNvSpPr txBox="1"/>
          <p:nvPr/>
        </p:nvSpPr>
        <p:spPr>
          <a:xfrm>
            <a:off x="189186" y="1065933"/>
            <a:ext cx="11942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</a:t>
            </a:r>
            <a:r>
              <a:rPr lang="en-US" u="sng" dirty="0"/>
              <a:t>one of two datasets</a:t>
            </a:r>
            <a:r>
              <a:rPr lang="en-US" dirty="0"/>
              <a:t>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</a:t>
            </a:r>
            <a:r>
              <a:rPr lang="en-US" u="sng" dirty="0"/>
              <a:t>Surface waves give smooth models</a:t>
            </a:r>
            <a:r>
              <a:rPr lang="en-US" dirty="0"/>
              <a:t>, and receiver functions only give relative seismic properties.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821675-90E8-493E-F21C-BB1979466676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18CE95-6277-76D8-E5F5-AC101A3BDCB7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8697D-39FD-8F5D-FBA9-44790D068233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F02F7-EAC0-218F-E05D-F71F5BBF3E60}"/>
              </a:ext>
            </a:extLst>
          </p:cNvPr>
          <p:cNvSpPr txBox="1"/>
          <p:nvPr/>
        </p:nvSpPr>
        <p:spPr>
          <a:xfrm>
            <a:off x="189186" y="1065933"/>
            <a:ext cx="11942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</a:t>
            </a:r>
            <a:r>
              <a:rPr lang="en-US" u="sng" dirty="0"/>
              <a:t>one of two datasets</a:t>
            </a:r>
            <a:r>
              <a:rPr lang="en-US" dirty="0"/>
              <a:t>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</a:t>
            </a:r>
            <a:r>
              <a:rPr lang="en-US" u="sng" dirty="0"/>
              <a:t>receiver functions only give relative seismic properties</a:t>
            </a:r>
            <a:r>
              <a:rPr lang="en-US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F394C-15D7-779B-5134-F640E7A6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1880064"/>
            <a:ext cx="7772400" cy="335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F2F2A-E438-DEA9-08AD-0C8C4B323604}"/>
              </a:ext>
            </a:extLst>
          </p:cNvPr>
          <p:cNvSpPr txBox="1"/>
          <p:nvPr/>
        </p:nvSpPr>
        <p:spPr>
          <a:xfrm>
            <a:off x="165893" y="562080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ds.iris.edu</a:t>
            </a:r>
            <a:r>
              <a:rPr lang="en-US" dirty="0"/>
              <a:t>/media/workshop/2013/01/advanced-studies-institute-on-seismological-research/files/</a:t>
            </a:r>
            <a:r>
              <a:rPr lang="en-US" dirty="0" err="1"/>
              <a:t>lecture_introrecf.pdf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0D9E52-471C-D53A-A621-53238285DE17}"/>
              </a:ext>
            </a:extLst>
          </p:cNvPr>
          <p:cNvSpPr/>
          <p:nvPr/>
        </p:nvSpPr>
        <p:spPr>
          <a:xfrm>
            <a:off x="1977571" y="2276563"/>
            <a:ext cx="762000" cy="149329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94A4E9-3461-9133-2551-6D15EFA828C4}"/>
              </a:ext>
            </a:extLst>
          </p:cNvPr>
          <p:cNvSpPr/>
          <p:nvPr/>
        </p:nvSpPr>
        <p:spPr>
          <a:xfrm>
            <a:off x="5781565" y="3683697"/>
            <a:ext cx="761999" cy="889001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2F7CF-3443-0836-79A3-96FBBD718554}"/>
              </a:ext>
            </a:extLst>
          </p:cNvPr>
          <p:cNvSpPr txBox="1"/>
          <p:nvPr/>
        </p:nvSpPr>
        <p:spPr>
          <a:xfrm>
            <a:off x="8553541" y="3036534"/>
            <a:ext cx="2504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 scales with </a:t>
            </a:r>
          </a:p>
          <a:p>
            <a:r>
              <a:rPr lang="en-US" dirty="0"/>
              <a:t>the change in velocity</a:t>
            </a:r>
          </a:p>
          <a:p>
            <a:endParaRPr lang="en-US" dirty="0"/>
          </a:p>
          <a:p>
            <a:r>
              <a:rPr lang="en-US" dirty="0"/>
              <a:t>Timing scales with depth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BE824B-B4F3-8129-7598-6B25976BA7E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A8F267-0F85-59F2-CF60-B322B5F9439E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004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8697D-39FD-8F5D-FBA9-44790D068233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7D50E-34F8-79A2-EB82-7855089FE32C}"/>
              </a:ext>
            </a:extLst>
          </p:cNvPr>
          <p:cNvGrpSpPr/>
          <p:nvPr/>
        </p:nvGrpSpPr>
        <p:grpSpPr>
          <a:xfrm>
            <a:off x="3241896" y="2542574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DFAB0A17-D17C-EEB4-D1F9-2F169995F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BC60A8-5BDF-E5D7-C58F-786D4D68030A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6F02F7-EAC0-218F-E05D-F71F5BBF3E60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712B9B-2D85-C70F-D5E5-E4D1067C1059}"/>
              </a:ext>
            </a:extLst>
          </p:cNvPr>
          <p:cNvCxnSpPr>
            <a:cxnSpLocks/>
          </p:cNvCxnSpPr>
          <p:nvPr/>
        </p:nvCxnSpPr>
        <p:spPr>
          <a:xfrm>
            <a:off x="2913529" y="3367686"/>
            <a:ext cx="3076566" cy="3092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9EE43F-9654-44BD-6790-1CE95EAC89AE}"/>
              </a:ext>
            </a:extLst>
          </p:cNvPr>
          <p:cNvSpPr txBox="1"/>
          <p:nvPr/>
        </p:nvSpPr>
        <p:spPr>
          <a:xfrm>
            <a:off x="368142" y="2798986"/>
            <a:ext cx="2952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Input test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3F9296-8C3D-A370-E3DA-1AA91D02365B}"/>
              </a:ext>
            </a:extLst>
          </p:cNvPr>
          <p:cNvCxnSpPr>
            <a:cxnSpLocks/>
          </p:cNvCxnSpPr>
          <p:nvPr/>
        </p:nvCxnSpPr>
        <p:spPr>
          <a:xfrm flipH="1" flipV="1">
            <a:off x="6509288" y="3781586"/>
            <a:ext cx="2440983" cy="75904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BA656B-7E9B-E0E1-2F4A-8B5F722D48B9}"/>
              </a:ext>
            </a:extLst>
          </p:cNvPr>
          <p:cNvSpPr txBox="1"/>
          <p:nvPr/>
        </p:nvSpPr>
        <p:spPr>
          <a:xfrm>
            <a:off x="8534976" y="2727999"/>
            <a:ext cx="2580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Simulated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2D2BC-EAF4-31FD-7F4B-FDD16E2C7F22}"/>
              </a:ext>
            </a:extLst>
          </p:cNvPr>
          <p:cNvSpPr txBox="1"/>
          <p:nvPr/>
        </p:nvSpPr>
        <p:spPr>
          <a:xfrm>
            <a:off x="8678139" y="3972720"/>
            <a:ext cx="3347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Recovered model</a:t>
            </a:r>
          </a:p>
          <a:p>
            <a:pPr algn="ctr"/>
            <a:r>
              <a:rPr lang="en-US" sz="3200" dirty="0"/>
              <a:t>with surface waves</a:t>
            </a:r>
          </a:p>
          <a:p>
            <a:pPr algn="ctr"/>
            <a:r>
              <a:rPr lang="en-US" sz="3200" dirty="0"/>
              <a:t>only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674903-19FB-7978-A8B7-C5D12B0CE077}"/>
              </a:ext>
            </a:extLst>
          </p:cNvPr>
          <p:cNvCxnSpPr>
            <a:cxnSpLocks/>
          </p:cNvCxnSpPr>
          <p:nvPr/>
        </p:nvCxnSpPr>
        <p:spPr>
          <a:xfrm flipH="1">
            <a:off x="7122152" y="3167659"/>
            <a:ext cx="1463909" cy="27491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89247F-72C7-88FB-1976-33635ADC3589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BEF79D-E888-1481-4600-CC7FE4E981B2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762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8697D-39FD-8F5D-FBA9-44790D068233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7D50E-34F8-79A2-EB82-7855089FE32C}"/>
              </a:ext>
            </a:extLst>
          </p:cNvPr>
          <p:cNvGrpSpPr/>
          <p:nvPr/>
        </p:nvGrpSpPr>
        <p:grpSpPr>
          <a:xfrm>
            <a:off x="3241896" y="2542574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DFAB0A17-D17C-EEB4-D1F9-2F169995F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BC60A8-5BDF-E5D7-C58F-786D4D68030A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6F02F7-EAC0-218F-E05D-F71F5BBF3E60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712B9B-2D85-C70F-D5E5-E4D1067C1059}"/>
              </a:ext>
            </a:extLst>
          </p:cNvPr>
          <p:cNvCxnSpPr>
            <a:cxnSpLocks/>
          </p:cNvCxnSpPr>
          <p:nvPr/>
        </p:nvCxnSpPr>
        <p:spPr>
          <a:xfrm>
            <a:off x="2913529" y="3367686"/>
            <a:ext cx="3076566" cy="3092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9EE43F-9654-44BD-6790-1CE95EAC89AE}"/>
              </a:ext>
            </a:extLst>
          </p:cNvPr>
          <p:cNvSpPr txBox="1"/>
          <p:nvPr/>
        </p:nvSpPr>
        <p:spPr>
          <a:xfrm>
            <a:off x="368142" y="2798986"/>
            <a:ext cx="2952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Input test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3F9296-8C3D-A370-E3DA-1AA91D02365B}"/>
              </a:ext>
            </a:extLst>
          </p:cNvPr>
          <p:cNvCxnSpPr>
            <a:cxnSpLocks/>
          </p:cNvCxnSpPr>
          <p:nvPr/>
        </p:nvCxnSpPr>
        <p:spPr>
          <a:xfrm flipH="1" flipV="1">
            <a:off x="6237156" y="3603567"/>
            <a:ext cx="2440983" cy="75904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BA656B-7E9B-E0E1-2F4A-8B5F722D48B9}"/>
              </a:ext>
            </a:extLst>
          </p:cNvPr>
          <p:cNvSpPr txBox="1"/>
          <p:nvPr/>
        </p:nvSpPr>
        <p:spPr>
          <a:xfrm>
            <a:off x="8534976" y="2727999"/>
            <a:ext cx="2580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Simulated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2D2BC-EAF4-31FD-7F4B-FDD16E2C7F22}"/>
              </a:ext>
            </a:extLst>
          </p:cNvPr>
          <p:cNvSpPr txBox="1"/>
          <p:nvPr/>
        </p:nvSpPr>
        <p:spPr>
          <a:xfrm>
            <a:off x="8810386" y="3972720"/>
            <a:ext cx="308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Recovered model</a:t>
            </a:r>
          </a:p>
          <a:p>
            <a:pPr algn="ctr"/>
            <a:r>
              <a:rPr lang="en-US" sz="3200" dirty="0"/>
              <a:t>from joint</a:t>
            </a:r>
          </a:p>
          <a:p>
            <a:pPr algn="ctr"/>
            <a:r>
              <a:rPr lang="en-US" sz="3200" dirty="0"/>
              <a:t>inversion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674903-19FB-7978-A8B7-C5D12B0CE077}"/>
              </a:ext>
            </a:extLst>
          </p:cNvPr>
          <p:cNvCxnSpPr>
            <a:cxnSpLocks/>
          </p:cNvCxnSpPr>
          <p:nvPr/>
        </p:nvCxnSpPr>
        <p:spPr>
          <a:xfrm flipH="1">
            <a:off x="7122152" y="3167659"/>
            <a:ext cx="1463909" cy="27491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1F10B-D518-EE03-3013-0BD73F3CD22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ADA700-4DBD-0FA8-CE30-5A585B629486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18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2F9B5-F796-083A-8938-4724FE7C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263C1-CB36-7342-BA37-625EB91F1529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2E53DC-207B-3305-3662-392400C5AD01}"/>
              </a:ext>
            </a:extLst>
          </p:cNvPr>
          <p:cNvGrpSpPr/>
          <p:nvPr/>
        </p:nvGrpSpPr>
        <p:grpSpPr>
          <a:xfrm>
            <a:off x="4675585" y="2497418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F2829E6A-13FA-03AA-CE63-839D7E565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DF7DD4-2120-FAE0-3389-469C98AD03E2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06E803-DE97-A3FC-61C1-85A137D91022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2546A-8CF1-1D6D-545E-99D9639C2729}"/>
              </a:ext>
            </a:extLst>
          </p:cNvPr>
          <p:cNvSpPr txBox="1"/>
          <p:nvPr/>
        </p:nvSpPr>
        <p:spPr>
          <a:xfrm>
            <a:off x="327378" y="2777067"/>
            <a:ext cx="2124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data sets in all</a:t>
            </a:r>
          </a:p>
          <a:p>
            <a:endParaRPr lang="en-US" dirty="0"/>
          </a:p>
          <a:p>
            <a:r>
              <a:rPr lang="en-US" dirty="0"/>
              <a:t>Rayleigh wave phase</a:t>
            </a:r>
          </a:p>
          <a:p>
            <a:r>
              <a:rPr lang="en-US" dirty="0"/>
              <a:t>velocities</a:t>
            </a:r>
          </a:p>
          <a:p>
            <a:endParaRPr lang="en-US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8EBE929C-3EB0-59B7-9F2B-BC769A169E9D}"/>
              </a:ext>
            </a:extLst>
          </p:cNvPr>
          <p:cNvSpPr/>
          <p:nvPr/>
        </p:nvSpPr>
        <p:spPr>
          <a:xfrm>
            <a:off x="4233333" y="2562578"/>
            <a:ext cx="587022" cy="3307644"/>
          </a:xfrm>
          <a:prstGeom prst="leftBrac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CE40D-CFB3-6F78-403D-367AC5D2117B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5C0B06-97E2-1500-3E87-1E889D7E255D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036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CC752-0AB1-1EFA-0304-D133DC76E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A92EC-B5D4-0399-6495-8600AFD47DF5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74B456-6A6B-C086-F553-5BA73C68B3C7}"/>
              </a:ext>
            </a:extLst>
          </p:cNvPr>
          <p:cNvGrpSpPr/>
          <p:nvPr/>
        </p:nvGrpSpPr>
        <p:grpSpPr>
          <a:xfrm>
            <a:off x="4675585" y="2497418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AA91CC82-C5A1-4B9F-F805-72979EB2C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097C1C-1D9C-17AA-FDBF-269D36484EDD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AD745C-1AD2-3823-ED7D-07EF213494A6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BE91F-F901-19C6-9E5F-6E566A420548}"/>
              </a:ext>
            </a:extLst>
          </p:cNvPr>
          <p:cNvSpPr txBox="1"/>
          <p:nvPr/>
        </p:nvSpPr>
        <p:spPr>
          <a:xfrm>
            <a:off x="327378" y="2777067"/>
            <a:ext cx="23428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data sets in all</a:t>
            </a:r>
          </a:p>
          <a:p>
            <a:endParaRPr lang="en-US" dirty="0"/>
          </a:p>
          <a:p>
            <a:r>
              <a:rPr lang="en-US" dirty="0"/>
              <a:t>Rayleigh wave phase</a:t>
            </a:r>
          </a:p>
          <a:p>
            <a:r>
              <a:rPr lang="en-US" dirty="0"/>
              <a:t>velocities</a:t>
            </a:r>
          </a:p>
          <a:p>
            <a:endParaRPr lang="en-US" dirty="0"/>
          </a:p>
          <a:p>
            <a:r>
              <a:rPr lang="en-US" dirty="0"/>
              <a:t>P to s receiver function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161736-9C04-D77B-58DD-825FC84657F0}"/>
              </a:ext>
            </a:extLst>
          </p:cNvPr>
          <p:cNvCxnSpPr/>
          <p:nvPr/>
        </p:nvCxnSpPr>
        <p:spPr>
          <a:xfrm>
            <a:off x="4425244" y="2867377"/>
            <a:ext cx="298026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304DD2-33B4-9909-8E9B-E3D7845C95A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217C74-BB07-9230-3BF4-F0762A3DF071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057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25F25-90F4-57BD-7079-ECDC7914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EEFA-6779-867B-E532-8EBE5BA4C20D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22787E-A377-C44C-16A8-FE8E0811D723}"/>
              </a:ext>
            </a:extLst>
          </p:cNvPr>
          <p:cNvGrpSpPr/>
          <p:nvPr/>
        </p:nvGrpSpPr>
        <p:grpSpPr>
          <a:xfrm>
            <a:off x="4675585" y="2497418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D68A334C-25CF-4C97-7CA2-1F57DD3E0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C979CA-8F1E-B480-4ED9-72A6E46756F6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DE63D1-6B50-133D-F314-27D851947CDD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EBA17-3C69-B8F9-DA47-88241F2F588C}"/>
              </a:ext>
            </a:extLst>
          </p:cNvPr>
          <p:cNvSpPr txBox="1"/>
          <p:nvPr/>
        </p:nvSpPr>
        <p:spPr>
          <a:xfrm>
            <a:off x="327378" y="2777067"/>
            <a:ext cx="24518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data sets in all</a:t>
            </a:r>
          </a:p>
          <a:p>
            <a:endParaRPr lang="en-US" dirty="0"/>
          </a:p>
          <a:p>
            <a:r>
              <a:rPr lang="en-US" dirty="0"/>
              <a:t>Rayleigh wave phase</a:t>
            </a:r>
          </a:p>
          <a:p>
            <a:r>
              <a:rPr lang="en-US" dirty="0"/>
              <a:t>velocities</a:t>
            </a:r>
          </a:p>
          <a:p>
            <a:endParaRPr lang="en-US" dirty="0"/>
          </a:p>
          <a:p>
            <a:r>
              <a:rPr lang="en-US" dirty="0"/>
              <a:t>P to s receiver functions</a:t>
            </a:r>
          </a:p>
          <a:p>
            <a:endParaRPr lang="en-US" dirty="0"/>
          </a:p>
          <a:p>
            <a:r>
              <a:rPr lang="en-US" dirty="0"/>
              <a:t>S to p receiver functions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53BBBD-09D1-460E-5478-AF6932EFACD7}"/>
              </a:ext>
            </a:extLst>
          </p:cNvPr>
          <p:cNvCxnSpPr>
            <a:cxnSpLocks/>
          </p:cNvCxnSpPr>
          <p:nvPr/>
        </p:nvCxnSpPr>
        <p:spPr>
          <a:xfrm>
            <a:off x="4402667" y="3431822"/>
            <a:ext cx="358986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3BFB80-AE85-B5B2-20A2-5866BE82206D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DEAF9D-9256-056A-9BF3-BE94B11F3B08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33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30810B-30C9-D8BB-1BAE-5D28C941CE0C}"/>
              </a:ext>
            </a:extLst>
          </p:cNvPr>
          <p:cNvSpPr txBox="1">
            <a:spLocks/>
          </p:cNvSpPr>
          <p:nvPr/>
        </p:nvSpPr>
        <p:spPr>
          <a:xfrm>
            <a:off x="250742" y="0"/>
            <a:ext cx="6402608" cy="3997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Brief bio</a:t>
            </a:r>
          </a:p>
          <a:p>
            <a:pPr marL="0" indent="0">
              <a:buNone/>
            </a:pPr>
            <a:r>
              <a:rPr lang="en-US" dirty="0"/>
              <a:t> - PhD at the University of Oregon</a:t>
            </a:r>
          </a:p>
          <a:p>
            <a:pPr marL="0" indent="0">
              <a:buNone/>
            </a:pPr>
            <a:r>
              <a:rPr lang="en-US" dirty="0"/>
              <a:t>	 - Emilie Hooft and Doug Toomey</a:t>
            </a:r>
          </a:p>
          <a:p>
            <a:pPr>
              <a:buFontTx/>
              <a:buChar char="-"/>
            </a:pPr>
            <a:r>
              <a:rPr lang="en-US" dirty="0"/>
              <a:t>Two post-docs</a:t>
            </a:r>
          </a:p>
          <a:p>
            <a:pPr marL="0" indent="0">
              <a:buNone/>
            </a:pPr>
            <a:r>
              <a:rPr lang="en-US" dirty="0"/>
              <a:t>	- Minnesota with Max </a:t>
            </a:r>
            <a:r>
              <a:rPr lang="en-US" dirty="0" err="1"/>
              <a:t>Bezada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Northern Arizona with Jim </a:t>
            </a:r>
            <a:r>
              <a:rPr lang="en-US" dirty="0" err="1"/>
              <a:t>Gaherty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Now Research Professor at NAU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0C140B-DDF7-E038-A993-8E69A4140A62}"/>
              </a:ext>
            </a:extLst>
          </p:cNvPr>
          <p:cNvSpPr txBox="1">
            <a:spLocks/>
          </p:cNvSpPr>
          <p:nvPr/>
        </p:nvSpPr>
        <p:spPr>
          <a:xfrm>
            <a:off x="298639" y="4205592"/>
            <a:ext cx="6520172" cy="2073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National Academy of Science Priority Science questions for 2020-2030</a:t>
            </a:r>
          </a:p>
          <a:p>
            <a:pPr marL="0" indent="0">
              <a:buNone/>
            </a:pPr>
            <a:r>
              <a:rPr lang="en-US" sz="4000" dirty="0"/>
              <a:t>“5. What drives volcanism?”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C608E6F-FA3D-06F9-1FAD-8F50F77E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8" y="430306"/>
            <a:ext cx="4742675" cy="60350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BF1FD9-4557-D782-470C-E7946114D8BC}"/>
              </a:ext>
            </a:extLst>
          </p:cNvPr>
          <p:cNvSpPr/>
          <p:nvPr/>
        </p:nvSpPr>
        <p:spPr>
          <a:xfrm>
            <a:off x="6569063" y="4298186"/>
            <a:ext cx="3325090" cy="1465118"/>
          </a:xfrm>
          <a:prstGeom prst="ellipse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004E85-8E2E-67E2-72F7-9FF2B604F00F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EA719B-FE15-B28B-4BAC-ABD283466DB4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584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4903-5616-7C68-06E1-0D2CA907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335B8-44C1-959C-2102-D5D0C4A3EB2F}"/>
              </a:ext>
            </a:extLst>
          </p:cNvPr>
          <p:cNvSpPr txBox="1"/>
          <p:nvPr/>
        </p:nvSpPr>
        <p:spPr>
          <a:xfrm>
            <a:off x="180948" y="371959"/>
            <a:ext cx="1009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Methodology – a new velocity model tuned to this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69B1E5-425A-FA6B-2600-EAC01C7C4F81}"/>
              </a:ext>
            </a:extLst>
          </p:cNvPr>
          <p:cNvGrpSpPr/>
          <p:nvPr/>
        </p:nvGrpSpPr>
        <p:grpSpPr>
          <a:xfrm>
            <a:off x="4675585" y="2497418"/>
            <a:ext cx="4959339" cy="3640073"/>
            <a:chOff x="3301257" y="1845155"/>
            <a:chExt cx="4959339" cy="3640073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FF021071-C008-F892-DC02-03D230577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301257" y="1845155"/>
              <a:ext cx="4959339" cy="364007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F43F6E-A984-2288-6ACE-216F184F56B2}"/>
                </a:ext>
              </a:extLst>
            </p:cNvPr>
            <p:cNvSpPr/>
            <p:nvPr/>
          </p:nvSpPr>
          <p:spPr>
            <a:xfrm>
              <a:off x="3301257" y="1845155"/>
              <a:ext cx="333096" cy="433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012E95-2D12-6D41-DEC7-E4E423CBE754}"/>
              </a:ext>
            </a:extLst>
          </p:cNvPr>
          <p:cNvSpPr txBox="1"/>
          <p:nvPr/>
        </p:nvSpPr>
        <p:spPr>
          <a:xfrm>
            <a:off x="189186" y="1065933"/>
            <a:ext cx="11942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results that I’ve shown used one of two datasets for the mantle – velocities of surface waves or </a:t>
            </a:r>
            <a:r>
              <a:rPr lang="en-US" i="1" dirty="0" err="1"/>
              <a:t>Sp</a:t>
            </a:r>
            <a:r>
              <a:rPr lang="en-US" i="1" dirty="0"/>
              <a:t> </a:t>
            </a:r>
            <a:r>
              <a:rPr lang="en-US" dirty="0"/>
              <a:t>receiver functions</a:t>
            </a:r>
          </a:p>
          <a:p>
            <a:r>
              <a:rPr lang="en-US" dirty="0"/>
              <a:t> - Surface waves give smooth models, and receiver functions only give relative seismic properties. </a:t>
            </a:r>
          </a:p>
          <a:p>
            <a:endParaRPr lang="en-US" dirty="0"/>
          </a:p>
          <a:p>
            <a:r>
              <a:rPr lang="en-US" dirty="0"/>
              <a:t>This project jointly inverts for </a:t>
            </a:r>
            <a:r>
              <a:rPr lang="en-US" u="sng" dirty="0"/>
              <a:t>absolute seismic velocities with discontinuities constrained by receiver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70C3F-CD0F-B84A-F047-A247721634DE}"/>
              </a:ext>
            </a:extLst>
          </p:cNvPr>
          <p:cNvSpPr txBox="1"/>
          <p:nvPr/>
        </p:nvSpPr>
        <p:spPr>
          <a:xfrm>
            <a:off x="327378" y="2777067"/>
            <a:ext cx="24518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data sets in all</a:t>
            </a:r>
          </a:p>
          <a:p>
            <a:endParaRPr lang="en-US" dirty="0"/>
          </a:p>
          <a:p>
            <a:r>
              <a:rPr lang="en-US" dirty="0"/>
              <a:t>Rayleigh wave phase</a:t>
            </a:r>
          </a:p>
          <a:p>
            <a:r>
              <a:rPr lang="en-US" dirty="0"/>
              <a:t>velocities</a:t>
            </a:r>
          </a:p>
          <a:p>
            <a:endParaRPr lang="en-US" dirty="0"/>
          </a:p>
          <a:p>
            <a:r>
              <a:rPr lang="en-US" dirty="0"/>
              <a:t>P to s receiver functions</a:t>
            </a:r>
          </a:p>
          <a:p>
            <a:endParaRPr lang="en-US" dirty="0"/>
          </a:p>
          <a:p>
            <a:r>
              <a:rPr lang="en-US" dirty="0"/>
              <a:t>S to p receiver functions</a:t>
            </a:r>
          </a:p>
          <a:p>
            <a:endParaRPr lang="en-US" dirty="0"/>
          </a:p>
          <a:p>
            <a:r>
              <a:rPr lang="en-US" dirty="0" err="1"/>
              <a:t>Pn</a:t>
            </a:r>
            <a:r>
              <a:rPr lang="en-US" dirty="0"/>
              <a:t> velocities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3458AB-DFCB-FE00-0FF9-1C5F61835B8E}"/>
              </a:ext>
            </a:extLst>
          </p:cNvPr>
          <p:cNvCxnSpPr>
            <a:cxnSpLocks/>
          </p:cNvCxnSpPr>
          <p:nvPr/>
        </p:nvCxnSpPr>
        <p:spPr>
          <a:xfrm>
            <a:off x="4346222" y="2935111"/>
            <a:ext cx="459457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744F37-045C-D855-8176-3B308555712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7230C-5B05-D932-FCD5-00A69F84BFCC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03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BB8C8EE-D7C9-FF05-A201-86EA53AD4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06" y="2521528"/>
            <a:ext cx="6484411" cy="32980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D1FA0C-CFB2-39B7-330A-85F34437C358}"/>
              </a:ext>
            </a:extLst>
          </p:cNvPr>
          <p:cNvGrpSpPr/>
          <p:nvPr/>
        </p:nvGrpSpPr>
        <p:grpSpPr>
          <a:xfrm>
            <a:off x="770920" y="1836726"/>
            <a:ext cx="4692186" cy="4356304"/>
            <a:chOff x="937649" y="2007056"/>
            <a:chExt cx="3890074" cy="3611610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41751930-2AF0-FD3C-62E7-617129AA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66960" r="50000" b="191"/>
            <a:stretch/>
          </p:blipFill>
          <p:spPr>
            <a:xfrm>
              <a:off x="937649" y="2007056"/>
              <a:ext cx="3890074" cy="36116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66A0C-7465-72B9-BADB-01B24FA0EB09}"/>
                </a:ext>
              </a:extLst>
            </p:cNvPr>
            <p:cNvSpPr/>
            <p:nvPr/>
          </p:nvSpPr>
          <p:spPr>
            <a:xfrm>
              <a:off x="1146874" y="2016021"/>
              <a:ext cx="363094" cy="22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9186" y="404497"/>
            <a:ext cx="724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Pattern in velocity below the “LAB(?)”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15037-FF71-FBBE-85EC-38684FCA1224}"/>
              </a:ext>
            </a:extLst>
          </p:cNvPr>
          <p:cNvSpPr txBox="1"/>
          <p:nvPr/>
        </p:nvSpPr>
        <p:spPr>
          <a:xfrm>
            <a:off x="7036230" y="2011914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slices through the model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FC81AC-7455-4D30-A2E8-AA04A0EDD5C6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9B4CB0-93C4-C8D5-42D3-147D8CCF24E2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3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BB8C8EE-D7C9-FF05-A201-86EA53AD4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06" y="2521528"/>
            <a:ext cx="6484411" cy="32980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D1FA0C-CFB2-39B7-330A-85F34437C358}"/>
              </a:ext>
            </a:extLst>
          </p:cNvPr>
          <p:cNvGrpSpPr/>
          <p:nvPr/>
        </p:nvGrpSpPr>
        <p:grpSpPr>
          <a:xfrm>
            <a:off x="770920" y="1836726"/>
            <a:ext cx="4692186" cy="4356304"/>
            <a:chOff x="937649" y="2007056"/>
            <a:chExt cx="3890074" cy="3611610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41751930-2AF0-FD3C-62E7-617129AA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66960" r="50000" b="191"/>
            <a:stretch/>
          </p:blipFill>
          <p:spPr>
            <a:xfrm>
              <a:off x="937649" y="2007056"/>
              <a:ext cx="3890074" cy="36116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66A0C-7465-72B9-BADB-01B24FA0EB09}"/>
                </a:ext>
              </a:extLst>
            </p:cNvPr>
            <p:cNvSpPr/>
            <p:nvPr/>
          </p:nvSpPr>
          <p:spPr>
            <a:xfrm>
              <a:off x="1146874" y="2016021"/>
              <a:ext cx="363094" cy="22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9186" y="404497"/>
            <a:ext cx="724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Pattern in velocity below the “LAB(?)”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15037-FF71-FBBE-85EC-38684FCA1224}"/>
              </a:ext>
            </a:extLst>
          </p:cNvPr>
          <p:cNvSpPr txBox="1"/>
          <p:nvPr/>
        </p:nvSpPr>
        <p:spPr>
          <a:xfrm>
            <a:off x="7036230" y="2011914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slices through the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1CEF5-8C52-DFD6-9181-CCE2678EC478}"/>
              </a:ext>
            </a:extLst>
          </p:cNvPr>
          <p:cNvSpPr txBox="1"/>
          <p:nvPr/>
        </p:nvSpPr>
        <p:spPr>
          <a:xfrm>
            <a:off x="189186" y="1238313"/>
            <a:ext cx="1054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low velocities beneath the entire Basin and Range Province, which cross into the Colorado Plateau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7122A3-B886-E497-3990-6C6EC2DEF170}"/>
              </a:ext>
            </a:extLst>
          </p:cNvPr>
          <p:cNvSpPr/>
          <p:nvPr/>
        </p:nvSpPr>
        <p:spPr>
          <a:xfrm>
            <a:off x="5742122" y="4982026"/>
            <a:ext cx="2650210" cy="46801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0124BC-8F3E-F008-D27B-ED5A1EF98CA2}"/>
              </a:ext>
            </a:extLst>
          </p:cNvPr>
          <p:cNvSpPr/>
          <p:nvPr/>
        </p:nvSpPr>
        <p:spPr>
          <a:xfrm>
            <a:off x="8733295" y="2827110"/>
            <a:ext cx="1255363" cy="46801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F3E635-04E4-4659-8F01-36F05DCA19CD}"/>
              </a:ext>
            </a:extLst>
          </p:cNvPr>
          <p:cNvSpPr/>
          <p:nvPr/>
        </p:nvSpPr>
        <p:spPr>
          <a:xfrm>
            <a:off x="8733295" y="3975002"/>
            <a:ext cx="1255363" cy="46801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2E4EB4-E8D6-8E05-FF6C-E7173D8D6886}"/>
              </a:ext>
            </a:extLst>
          </p:cNvPr>
          <p:cNvSpPr/>
          <p:nvPr/>
        </p:nvSpPr>
        <p:spPr>
          <a:xfrm>
            <a:off x="8602556" y="4989047"/>
            <a:ext cx="1255363" cy="46801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5275132-92D2-CBC3-129F-92C29A779E32}"/>
              </a:ext>
            </a:extLst>
          </p:cNvPr>
          <p:cNvSpPr/>
          <p:nvPr/>
        </p:nvSpPr>
        <p:spPr>
          <a:xfrm>
            <a:off x="922383" y="2024749"/>
            <a:ext cx="3155719" cy="3742164"/>
          </a:xfrm>
          <a:custGeom>
            <a:avLst/>
            <a:gdLst>
              <a:gd name="connsiteX0" fmla="*/ 1935874 w 3155719"/>
              <a:gd name="connsiteY0" fmla="*/ 252168 h 3742164"/>
              <a:gd name="connsiteX1" fmla="*/ 1657315 w 3155719"/>
              <a:gd name="connsiteY1" fmla="*/ 718451 h 3742164"/>
              <a:gd name="connsiteX2" fmla="*/ 1705760 w 3155719"/>
              <a:gd name="connsiteY2" fmla="*/ 1899299 h 3742164"/>
              <a:gd name="connsiteX3" fmla="*/ 1711816 w 3155719"/>
              <a:gd name="connsiteY3" fmla="*/ 2474583 h 3742164"/>
              <a:gd name="connsiteX4" fmla="*/ 1820817 w 3155719"/>
              <a:gd name="connsiteY4" fmla="*/ 2650197 h 3742164"/>
              <a:gd name="connsiteX5" fmla="*/ 2323434 w 3155719"/>
              <a:gd name="connsiteY5" fmla="*/ 2795532 h 3742164"/>
              <a:gd name="connsiteX6" fmla="*/ 2535381 w 3155719"/>
              <a:gd name="connsiteY6" fmla="*/ 2365582 h 3742164"/>
              <a:gd name="connsiteX7" fmla="*/ 2305267 w 3155719"/>
              <a:gd name="connsiteY7" fmla="*/ 2129413 h 3742164"/>
              <a:gd name="connsiteX8" fmla="*/ 2432436 w 3155719"/>
              <a:gd name="connsiteY8" fmla="*/ 1638907 h 3742164"/>
              <a:gd name="connsiteX9" fmla="*/ 2632271 w 3155719"/>
              <a:gd name="connsiteY9" fmla="*/ 1620740 h 3742164"/>
              <a:gd name="connsiteX10" fmla="*/ 2668605 w 3155719"/>
              <a:gd name="connsiteY10" fmla="*/ 2068856 h 3742164"/>
              <a:gd name="connsiteX11" fmla="*/ 3056165 w 3155719"/>
              <a:gd name="connsiteY11" fmla="*/ 2268692 h 3742164"/>
              <a:gd name="connsiteX12" fmla="*/ 3147000 w 3155719"/>
              <a:gd name="connsiteY12" fmla="*/ 2619919 h 3742164"/>
              <a:gd name="connsiteX13" fmla="*/ 2892663 w 3155719"/>
              <a:gd name="connsiteY13" fmla="*/ 3013534 h 3742164"/>
              <a:gd name="connsiteX14" fmla="*/ 2898719 w 3155719"/>
              <a:gd name="connsiteY14" fmla="*/ 3619097 h 3742164"/>
              <a:gd name="connsiteX15" fmla="*/ 2456658 w 3155719"/>
              <a:gd name="connsiteY15" fmla="*/ 3722043 h 3742164"/>
              <a:gd name="connsiteX16" fmla="*/ 839805 w 3155719"/>
              <a:gd name="connsiteY16" fmla="*/ 3346594 h 3742164"/>
              <a:gd name="connsiteX17" fmla="*/ 173686 w 3155719"/>
              <a:gd name="connsiteY17" fmla="*/ 2220247 h 3742164"/>
              <a:gd name="connsiteX18" fmla="*/ 137352 w 3155719"/>
              <a:gd name="connsiteY18" fmla="*/ 197667 h 3742164"/>
              <a:gd name="connsiteX19" fmla="*/ 1784483 w 3155719"/>
              <a:gd name="connsiteY19" fmla="*/ 76554 h 3742164"/>
              <a:gd name="connsiteX20" fmla="*/ 2032764 w 3155719"/>
              <a:gd name="connsiteY20" fmla="*/ 197667 h 3742164"/>
              <a:gd name="connsiteX21" fmla="*/ 1935874 w 3155719"/>
              <a:gd name="connsiteY21" fmla="*/ 252168 h 374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55719" h="3742164">
                <a:moveTo>
                  <a:pt x="1935874" y="252168"/>
                </a:moveTo>
                <a:cubicBezTo>
                  <a:pt x="1873299" y="338965"/>
                  <a:pt x="1695667" y="443929"/>
                  <a:pt x="1657315" y="718451"/>
                </a:cubicBezTo>
                <a:cubicBezTo>
                  <a:pt x="1618963" y="992973"/>
                  <a:pt x="1696677" y="1606610"/>
                  <a:pt x="1705760" y="1899299"/>
                </a:cubicBezTo>
                <a:cubicBezTo>
                  <a:pt x="1714843" y="2191988"/>
                  <a:pt x="1692640" y="2349434"/>
                  <a:pt x="1711816" y="2474583"/>
                </a:cubicBezTo>
                <a:cubicBezTo>
                  <a:pt x="1730992" y="2599732"/>
                  <a:pt x="1718881" y="2596706"/>
                  <a:pt x="1820817" y="2650197"/>
                </a:cubicBezTo>
                <a:cubicBezTo>
                  <a:pt x="1922753" y="2703688"/>
                  <a:pt x="2204340" y="2842968"/>
                  <a:pt x="2323434" y="2795532"/>
                </a:cubicBezTo>
                <a:cubicBezTo>
                  <a:pt x="2442528" y="2748096"/>
                  <a:pt x="2538409" y="2476602"/>
                  <a:pt x="2535381" y="2365582"/>
                </a:cubicBezTo>
                <a:cubicBezTo>
                  <a:pt x="2532353" y="2254562"/>
                  <a:pt x="2322424" y="2250525"/>
                  <a:pt x="2305267" y="2129413"/>
                </a:cubicBezTo>
                <a:cubicBezTo>
                  <a:pt x="2288110" y="2008301"/>
                  <a:pt x="2377935" y="1723686"/>
                  <a:pt x="2432436" y="1638907"/>
                </a:cubicBezTo>
                <a:cubicBezTo>
                  <a:pt x="2486937" y="1554128"/>
                  <a:pt x="2592910" y="1549082"/>
                  <a:pt x="2632271" y="1620740"/>
                </a:cubicBezTo>
                <a:cubicBezTo>
                  <a:pt x="2671632" y="1692398"/>
                  <a:pt x="2597956" y="1960864"/>
                  <a:pt x="2668605" y="2068856"/>
                </a:cubicBezTo>
                <a:cubicBezTo>
                  <a:pt x="2739254" y="2176848"/>
                  <a:pt x="2976433" y="2176848"/>
                  <a:pt x="3056165" y="2268692"/>
                </a:cubicBezTo>
                <a:cubicBezTo>
                  <a:pt x="3135897" y="2360536"/>
                  <a:pt x="3174250" y="2495779"/>
                  <a:pt x="3147000" y="2619919"/>
                </a:cubicBezTo>
                <a:cubicBezTo>
                  <a:pt x="3119750" y="2744059"/>
                  <a:pt x="2934043" y="2847004"/>
                  <a:pt x="2892663" y="3013534"/>
                </a:cubicBezTo>
                <a:cubicBezTo>
                  <a:pt x="2851283" y="3180064"/>
                  <a:pt x="2971386" y="3501012"/>
                  <a:pt x="2898719" y="3619097"/>
                </a:cubicBezTo>
                <a:cubicBezTo>
                  <a:pt x="2826052" y="3737182"/>
                  <a:pt x="2799810" y="3767460"/>
                  <a:pt x="2456658" y="3722043"/>
                </a:cubicBezTo>
                <a:cubicBezTo>
                  <a:pt x="2113506" y="3676626"/>
                  <a:pt x="1220300" y="3596893"/>
                  <a:pt x="839805" y="3346594"/>
                </a:cubicBezTo>
                <a:cubicBezTo>
                  <a:pt x="459310" y="3096295"/>
                  <a:pt x="290762" y="2745068"/>
                  <a:pt x="173686" y="2220247"/>
                </a:cubicBezTo>
                <a:cubicBezTo>
                  <a:pt x="56610" y="1695426"/>
                  <a:pt x="-131114" y="554949"/>
                  <a:pt x="137352" y="197667"/>
                </a:cubicBezTo>
                <a:cubicBezTo>
                  <a:pt x="405818" y="-159615"/>
                  <a:pt x="1468581" y="76554"/>
                  <a:pt x="1784483" y="76554"/>
                </a:cubicBezTo>
                <a:cubicBezTo>
                  <a:pt x="2100385" y="76554"/>
                  <a:pt x="2012579" y="167389"/>
                  <a:pt x="2032764" y="197667"/>
                </a:cubicBezTo>
                <a:cubicBezTo>
                  <a:pt x="2052949" y="227945"/>
                  <a:pt x="1998449" y="165371"/>
                  <a:pt x="1935874" y="252168"/>
                </a:cubicBez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23EDA00-EE1B-A1D6-959C-8A1742989589}"/>
              </a:ext>
            </a:extLst>
          </p:cNvPr>
          <p:cNvSpPr/>
          <p:nvPr/>
        </p:nvSpPr>
        <p:spPr>
          <a:xfrm>
            <a:off x="2035647" y="3537653"/>
            <a:ext cx="1598881" cy="1667287"/>
          </a:xfrm>
          <a:custGeom>
            <a:avLst/>
            <a:gdLst>
              <a:gd name="connsiteX0" fmla="*/ 616719 w 1598881"/>
              <a:gd name="connsiteY0" fmla="*/ 107836 h 1667287"/>
              <a:gd name="connsiteX1" fmla="*/ 580385 w 1598881"/>
              <a:gd name="connsiteY1" fmla="*/ 773955 h 1667287"/>
              <a:gd name="connsiteX2" fmla="*/ 622774 w 1598881"/>
              <a:gd name="connsiteY2" fmla="*/ 1137293 h 1667287"/>
              <a:gd name="connsiteX3" fmla="*/ 1276782 w 1598881"/>
              <a:gd name="connsiteY3" fmla="*/ 1312906 h 1667287"/>
              <a:gd name="connsiteX4" fmla="*/ 1379728 w 1598881"/>
              <a:gd name="connsiteY4" fmla="*/ 816344 h 1667287"/>
              <a:gd name="connsiteX5" fmla="*/ 1228337 w 1598881"/>
              <a:gd name="connsiteY5" fmla="*/ 598342 h 1667287"/>
              <a:gd name="connsiteX6" fmla="*/ 1373672 w 1598881"/>
              <a:gd name="connsiteY6" fmla="*/ 162336 h 1667287"/>
              <a:gd name="connsiteX7" fmla="*/ 1482674 w 1598881"/>
              <a:gd name="connsiteY7" fmla="*/ 156281 h 1667287"/>
              <a:gd name="connsiteX8" fmla="*/ 1488729 w 1598881"/>
              <a:gd name="connsiteY8" fmla="*/ 562008 h 1667287"/>
              <a:gd name="connsiteX9" fmla="*/ 1597730 w 1598881"/>
              <a:gd name="connsiteY9" fmla="*/ 895068 h 1667287"/>
              <a:gd name="connsiteX10" fmla="*/ 1410006 w 1598881"/>
              <a:gd name="connsiteY10" fmla="*/ 1579354 h 1667287"/>
              <a:gd name="connsiteX11" fmla="*/ 998223 w 1598881"/>
              <a:gd name="connsiteY11" fmla="*/ 1609632 h 1667287"/>
              <a:gd name="connsiteX12" fmla="*/ 17211 w 1598881"/>
              <a:gd name="connsiteY12" fmla="*/ 1131237 h 1667287"/>
              <a:gd name="connsiteX13" fmla="*/ 392660 w 1598881"/>
              <a:gd name="connsiteY13" fmla="*/ 344005 h 1667287"/>
              <a:gd name="connsiteX14" fmla="*/ 646997 w 1598881"/>
              <a:gd name="connsiteY14" fmla="*/ 23057 h 1667287"/>
              <a:gd name="connsiteX15" fmla="*/ 616719 w 1598881"/>
              <a:gd name="connsiteY15" fmla="*/ 107836 h 166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8881" h="1667287">
                <a:moveTo>
                  <a:pt x="616719" y="107836"/>
                </a:moveTo>
                <a:cubicBezTo>
                  <a:pt x="605617" y="232986"/>
                  <a:pt x="579376" y="602379"/>
                  <a:pt x="580385" y="773955"/>
                </a:cubicBezTo>
                <a:cubicBezTo>
                  <a:pt x="581394" y="945531"/>
                  <a:pt x="506708" y="1047468"/>
                  <a:pt x="622774" y="1137293"/>
                </a:cubicBezTo>
                <a:cubicBezTo>
                  <a:pt x="738840" y="1227118"/>
                  <a:pt x="1150623" y="1366397"/>
                  <a:pt x="1276782" y="1312906"/>
                </a:cubicBezTo>
                <a:cubicBezTo>
                  <a:pt x="1402941" y="1259415"/>
                  <a:pt x="1387802" y="935438"/>
                  <a:pt x="1379728" y="816344"/>
                </a:cubicBezTo>
                <a:cubicBezTo>
                  <a:pt x="1371654" y="697250"/>
                  <a:pt x="1229346" y="707343"/>
                  <a:pt x="1228337" y="598342"/>
                </a:cubicBezTo>
                <a:cubicBezTo>
                  <a:pt x="1227328" y="489341"/>
                  <a:pt x="1331283" y="236013"/>
                  <a:pt x="1373672" y="162336"/>
                </a:cubicBezTo>
                <a:cubicBezTo>
                  <a:pt x="1416062" y="88659"/>
                  <a:pt x="1463498" y="89669"/>
                  <a:pt x="1482674" y="156281"/>
                </a:cubicBezTo>
                <a:cubicBezTo>
                  <a:pt x="1501850" y="222893"/>
                  <a:pt x="1469553" y="438877"/>
                  <a:pt x="1488729" y="562008"/>
                </a:cubicBezTo>
                <a:cubicBezTo>
                  <a:pt x="1507905" y="685139"/>
                  <a:pt x="1610850" y="725510"/>
                  <a:pt x="1597730" y="895068"/>
                </a:cubicBezTo>
                <a:cubicBezTo>
                  <a:pt x="1584610" y="1064626"/>
                  <a:pt x="1509924" y="1460260"/>
                  <a:pt x="1410006" y="1579354"/>
                </a:cubicBezTo>
                <a:cubicBezTo>
                  <a:pt x="1310088" y="1698448"/>
                  <a:pt x="1230355" y="1684318"/>
                  <a:pt x="998223" y="1609632"/>
                </a:cubicBezTo>
                <a:cubicBezTo>
                  <a:pt x="766091" y="1534946"/>
                  <a:pt x="118138" y="1342175"/>
                  <a:pt x="17211" y="1131237"/>
                </a:cubicBezTo>
                <a:cubicBezTo>
                  <a:pt x="-83716" y="920299"/>
                  <a:pt x="287696" y="528702"/>
                  <a:pt x="392660" y="344005"/>
                </a:cubicBezTo>
                <a:cubicBezTo>
                  <a:pt x="497624" y="159308"/>
                  <a:pt x="607635" y="61409"/>
                  <a:pt x="646997" y="23057"/>
                </a:cubicBezTo>
                <a:cubicBezTo>
                  <a:pt x="686359" y="-15295"/>
                  <a:pt x="627821" y="-17314"/>
                  <a:pt x="616719" y="107836"/>
                </a:cubicBez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A5BF1E-E26E-79A0-69FF-93EEEF367BDE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D2BEE-CAB0-1B85-7C18-0ACE4C602BC9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07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BB8C8EE-D7C9-FF05-A201-86EA53AD4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06" y="2521528"/>
            <a:ext cx="6484411" cy="32980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D1FA0C-CFB2-39B7-330A-85F34437C358}"/>
              </a:ext>
            </a:extLst>
          </p:cNvPr>
          <p:cNvGrpSpPr/>
          <p:nvPr/>
        </p:nvGrpSpPr>
        <p:grpSpPr>
          <a:xfrm>
            <a:off x="770920" y="1836726"/>
            <a:ext cx="4692186" cy="4356304"/>
            <a:chOff x="937649" y="2007056"/>
            <a:chExt cx="3890074" cy="3611610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41751930-2AF0-FD3C-62E7-617129AA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" t="66960" r="50000" b="191"/>
            <a:stretch/>
          </p:blipFill>
          <p:spPr>
            <a:xfrm>
              <a:off x="937649" y="2007056"/>
              <a:ext cx="3890074" cy="36116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66A0C-7465-72B9-BADB-01B24FA0EB09}"/>
                </a:ext>
              </a:extLst>
            </p:cNvPr>
            <p:cNvSpPr/>
            <p:nvPr/>
          </p:nvSpPr>
          <p:spPr>
            <a:xfrm>
              <a:off x="1146874" y="2016021"/>
              <a:ext cx="363094" cy="22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9186" y="404497"/>
            <a:ext cx="724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Pattern in velocity below the “LAB(?)”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15037-FF71-FBBE-85EC-38684FCA1224}"/>
              </a:ext>
            </a:extLst>
          </p:cNvPr>
          <p:cNvSpPr txBox="1"/>
          <p:nvPr/>
        </p:nvSpPr>
        <p:spPr>
          <a:xfrm>
            <a:off x="7036230" y="2011914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slices through the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1CEF5-8C52-DFD6-9181-CCE2678EC478}"/>
              </a:ext>
            </a:extLst>
          </p:cNvPr>
          <p:cNvSpPr txBox="1"/>
          <p:nvPr/>
        </p:nvSpPr>
        <p:spPr>
          <a:xfrm>
            <a:off x="300530" y="1191110"/>
            <a:ext cx="679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velocities to the east of the Rockies mountains and in Wyoming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3FA226E-580A-DC3B-575E-1273EB135548}"/>
              </a:ext>
            </a:extLst>
          </p:cNvPr>
          <p:cNvSpPr/>
          <p:nvPr/>
        </p:nvSpPr>
        <p:spPr>
          <a:xfrm>
            <a:off x="2508096" y="1837965"/>
            <a:ext cx="2484157" cy="4466628"/>
          </a:xfrm>
          <a:custGeom>
            <a:avLst/>
            <a:gdLst>
              <a:gd name="connsiteX0" fmla="*/ 413335 w 2484157"/>
              <a:gd name="connsiteY0" fmla="*/ 409289 h 4466628"/>
              <a:gd name="connsiteX1" fmla="*/ 413335 w 2484157"/>
              <a:gd name="connsiteY1" fmla="*/ 850991 h 4466628"/>
              <a:gd name="connsiteX2" fmla="*/ 2629 w 2484157"/>
              <a:gd name="connsiteY2" fmla="*/ 1362435 h 4466628"/>
              <a:gd name="connsiteX3" fmla="*/ 281599 w 2484157"/>
              <a:gd name="connsiteY3" fmla="*/ 1742143 h 4466628"/>
              <a:gd name="connsiteX4" fmla="*/ 1103009 w 2484157"/>
              <a:gd name="connsiteY4" fmla="*/ 1556164 h 4466628"/>
              <a:gd name="connsiteX5" fmla="*/ 1614453 w 2484157"/>
              <a:gd name="connsiteY5" fmla="*/ 2152849 h 4466628"/>
              <a:gd name="connsiteX6" fmla="*/ 1823680 w 2484157"/>
              <a:gd name="connsiteY6" fmla="*/ 2501560 h 4466628"/>
              <a:gd name="connsiteX7" fmla="*/ 1684196 w 2484157"/>
              <a:gd name="connsiteY7" fmla="*/ 3198984 h 4466628"/>
              <a:gd name="connsiteX8" fmla="*/ 1397477 w 2484157"/>
              <a:gd name="connsiteY8" fmla="*/ 3694930 h 4466628"/>
              <a:gd name="connsiteX9" fmla="*/ 2141396 w 2484157"/>
              <a:gd name="connsiteY9" fmla="*/ 4190876 h 4466628"/>
              <a:gd name="connsiteX10" fmla="*/ 2373870 w 2484157"/>
              <a:gd name="connsiteY10" fmla="*/ 4144381 h 4466628"/>
              <a:gd name="connsiteX11" fmla="*/ 2311877 w 2484157"/>
              <a:gd name="connsiteY11" fmla="*/ 262055 h 4466628"/>
              <a:gd name="connsiteX12" fmla="*/ 413335 w 2484157"/>
              <a:gd name="connsiteY12" fmla="*/ 409289 h 446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157" h="4466628">
                <a:moveTo>
                  <a:pt x="413335" y="409289"/>
                </a:moveTo>
                <a:cubicBezTo>
                  <a:pt x="96911" y="507445"/>
                  <a:pt x="481786" y="692133"/>
                  <a:pt x="413335" y="850991"/>
                </a:cubicBezTo>
                <a:cubicBezTo>
                  <a:pt x="344884" y="1009849"/>
                  <a:pt x="24585" y="1213910"/>
                  <a:pt x="2629" y="1362435"/>
                </a:cubicBezTo>
                <a:cubicBezTo>
                  <a:pt x="-19327" y="1510960"/>
                  <a:pt x="98202" y="1709855"/>
                  <a:pt x="281599" y="1742143"/>
                </a:cubicBezTo>
                <a:cubicBezTo>
                  <a:pt x="464996" y="1774431"/>
                  <a:pt x="880867" y="1487713"/>
                  <a:pt x="1103009" y="1556164"/>
                </a:cubicBezTo>
                <a:cubicBezTo>
                  <a:pt x="1325151" y="1624615"/>
                  <a:pt x="1494341" y="1995283"/>
                  <a:pt x="1614453" y="2152849"/>
                </a:cubicBezTo>
                <a:cubicBezTo>
                  <a:pt x="1734565" y="2310415"/>
                  <a:pt x="1812056" y="2327204"/>
                  <a:pt x="1823680" y="2501560"/>
                </a:cubicBezTo>
                <a:cubicBezTo>
                  <a:pt x="1835304" y="2675916"/>
                  <a:pt x="1755230" y="3000089"/>
                  <a:pt x="1684196" y="3198984"/>
                </a:cubicBezTo>
                <a:cubicBezTo>
                  <a:pt x="1613162" y="3397879"/>
                  <a:pt x="1321277" y="3529615"/>
                  <a:pt x="1397477" y="3694930"/>
                </a:cubicBezTo>
                <a:cubicBezTo>
                  <a:pt x="1473677" y="3860245"/>
                  <a:pt x="1978664" y="4115968"/>
                  <a:pt x="2141396" y="4190876"/>
                </a:cubicBezTo>
                <a:cubicBezTo>
                  <a:pt x="2304128" y="4265784"/>
                  <a:pt x="2345457" y="4799184"/>
                  <a:pt x="2373870" y="4144381"/>
                </a:cubicBezTo>
                <a:cubicBezTo>
                  <a:pt x="2402283" y="3489578"/>
                  <a:pt x="2641216" y="885862"/>
                  <a:pt x="2311877" y="262055"/>
                </a:cubicBezTo>
                <a:cubicBezTo>
                  <a:pt x="1982538" y="-361752"/>
                  <a:pt x="729759" y="311133"/>
                  <a:pt x="413335" y="409289"/>
                </a:cubicBezTo>
                <a:close/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ECBEF4-40FE-F28A-8598-842596EADB96}"/>
              </a:ext>
            </a:extLst>
          </p:cNvPr>
          <p:cNvSpPr/>
          <p:nvPr/>
        </p:nvSpPr>
        <p:spPr>
          <a:xfrm>
            <a:off x="10639585" y="2515417"/>
            <a:ext cx="875656" cy="329806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03DF52-7672-E0AD-34EA-FCB90356660D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A3229F-2B3A-598F-CF6D-A77450ED922D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907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70C84-0A6C-F799-8780-7A725A08C5F3}"/>
              </a:ext>
            </a:extLst>
          </p:cNvPr>
          <p:cNvSpPr txBox="1"/>
          <p:nvPr/>
        </p:nvSpPr>
        <p:spPr>
          <a:xfrm>
            <a:off x="180948" y="4406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How thick is the lithosphere</a:t>
            </a:r>
            <a:r>
              <a:rPr lang="en-US" sz="3600" dirty="0"/>
              <a:t>?</a:t>
            </a:r>
          </a:p>
        </p:txBody>
      </p:sp>
      <p:pic>
        <p:nvPicPr>
          <p:cNvPr id="20" name="Picture 1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8AC5F38-86D0-0595-5633-AC75D744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099" y="1411134"/>
            <a:ext cx="942507" cy="481913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0551976-5D6D-95C2-0CC0-2FC04ED7031A}"/>
              </a:ext>
            </a:extLst>
          </p:cNvPr>
          <p:cNvGrpSpPr/>
          <p:nvPr/>
        </p:nvGrpSpPr>
        <p:grpSpPr>
          <a:xfrm>
            <a:off x="180948" y="1411134"/>
            <a:ext cx="4392151" cy="4714759"/>
            <a:chOff x="275241" y="1524378"/>
            <a:chExt cx="3455932" cy="3709774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B2A3E551-8374-1898-DB19-D19567CFC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14"/>
            <a:stretch/>
          </p:blipFill>
          <p:spPr>
            <a:xfrm>
              <a:off x="275241" y="1524379"/>
              <a:ext cx="3455932" cy="370977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0AD0ED-1AA0-B2CC-3A7E-514E9422B8B2}"/>
                </a:ext>
              </a:extLst>
            </p:cNvPr>
            <p:cNvSpPr/>
            <p:nvPr/>
          </p:nvSpPr>
          <p:spPr>
            <a:xfrm>
              <a:off x="275241" y="1524378"/>
              <a:ext cx="460483" cy="23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9D796C3-2F14-407F-9DDE-C0731A54B5B3}"/>
              </a:ext>
            </a:extLst>
          </p:cNvPr>
          <p:cNvSpPr txBox="1"/>
          <p:nvPr/>
        </p:nvSpPr>
        <p:spPr>
          <a:xfrm rot="20139346">
            <a:off x="588859" y="3046396"/>
            <a:ext cx="1581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Extremely high</a:t>
            </a:r>
          </a:p>
          <a:p>
            <a:pPr algn="ctr"/>
            <a:r>
              <a:rPr lang="en-US" dirty="0"/>
              <a:t> temperature</a:t>
            </a:r>
          </a:p>
          <a:p>
            <a:pPr algn="ctr"/>
            <a:r>
              <a:rPr lang="en-US" dirty="0"/>
              <a:t> required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6145DFB5-B17A-6E43-CF9F-D9D85DAF104F}"/>
              </a:ext>
            </a:extLst>
          </p:cNvPr>
          <p:cNvSpPr/>
          <p:nvPr/>
        </p:nvSpPr>
        <p:spPr>
          <a:xfrm>
            <a:off x="4992978" y="3405612"/>
            <a:ext cx="1108189" cy="849085"/>
          </a:xfrm>
          <a:prstGeom prst="rightBrace">
            <a:avLst>
              <a:gd name="adj1" fmla="val 8333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533A004-A6E5-D056-DDF1-88ECE1103472}"/>
              </a:ext>
            </a:extLst>
          </p:cNvPr>
          <p:cNvSpPr/>
          <p:nvPr/>
        </p:nvSpPr>
        <p:spPr>
          <a:xfrm>
            <a:off x="2391762" y="1415545"/>
            <a:ext cx="2299786" cy="4654815"/>
          </a:xfrm>
          <a:custGeom>
            <a:avLst/>
            <a:gdLst>
              <a:gd name="connsiteX0" fmla="*/ 25005 w 2299786"/>
              <a:gd name="connsiteY0" fmla="*/ 1398860 h 4654815"/>
              <a:gd name="connsiteX1" fmla="*/ 350825 w 2299786"/>
              <a:gd name="connsiteY1" fmla="*/ 862833 h 4654815"/>
              <a:gd name="connsiteX2" fmla="*/ 224701 w 2299786"/>
              <a:gd name="connsiteY2" fmla="*/ 326805 h 4654815"/>
              <a:gd name="connsiteX3" fmla="*/ 2127074 w 2299786"/>
              <a:gd name="connsiteY3" fmla="*/ 326805 h 4654815"/>
              <a:gd name="connsiteX4" fmla="*/ 2137584 w 2299786"/>
              <a:gd name="connsiteY4" fmla="*/ 4457370 h 4654815"/>
              <a:gd name="connsiteX5" fmla="*/ 1475432 w 2299786"/>
              <a:gd name="connsiteY5" fmla="*/ 3900322 h 4654815"/>
              <a:gd name="connsiteX6" fmla="*/ 1937888 w 2299786"/>
              <a:gd name="connsiteY6" fmla="*/ 3059495 h 4654815"/>
              <a:gd name="connsiteX7" fmla="*/ 1927377 w 2299786"/>
              <a:gd name="connsiteY7" fmla="*/ 2018970 h 4654815"/>
              <a:gd name="connsiteX8" fmla="*/ 1338798 w 2299786"/>
              <a:gd name="connsiteY8" fmla="*/ 2071522 h 4654815"/>
              <a:gd name="connsiteX9" fmla="*/ 1107570 w 2299786"/>
              <a:gd name="connsiteY9" fmla="*/ 1482943 h 4654815"/>
              <a:gd name="connsiteX10" fmla="*/ 140619 w 2299786"/>
              <a:gd name="connsiteY10" fmla="*/ 1514474 h 4654815"/>
              <a:gd name="connsiteX11" fmla="*/ 25005 w 2299786"/>
              <a:gd name="connsiteY11" fmla="*/ 1398860 h 4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99786" h="4654815">
                <a:moveTo>
                  <a:pt x="25005" y="1398860"/>
                </a:moveTo>
                <a:cubicBezTo>
                  <a:pt x="60039" y="1290253"/>
                  <a:pt x="317542" y="1041509"/>
                  <a:pt x="350825" y="862833"/>
                </a:cubicBezTo>
                <a:cubicBezTo>
                  <a:pt x="384108" y="684157"/>
                  <a:pt x="-71340" y="416143"/>
                  <a:pt x="224701" y="326805"/>
                </a:cubicBezTo>
                <a:cubicBezTo>
                  <a:pt x="520742" y="237467"/>
                  <a:pt x="1808260" y="-361622"/>
                  <a:pt x="2127074" y="326805"/>
                </a:cubicBezTo>
                <a:cubicBezTo>
                  <a:pt x="2445888" y="1015232"/>
                  <a:pt x="2246191" y="3861784"/>
                  <a:pt x="2137584" y="4457370"/>
                </a:cubicBezTo>
                <a:cubicBezTo>
                  <a:pt x="2028977" y="5052956"/>
                  <a:pt x="1508715" y="4133301"/>
                  <a:pt x="1475432" y="3900322"/>
                </a:cubicBezTo>
                <a:cubicBezTo>
                  <a:pt x="1442149" y="3667343"/>
                  <a:pt x="1862564" y="3373054"/>
                  <a:pt x="1937888" y="3059495"/>
                </a:cubicBezTo>
                <a:cubicBezTo>
                  <a:pt x="2013212" y="2745936"/>
                  <a:pt x="2027225" y="2183632"/>
                  <a:pt x="1927377" y="2018970"/>
                </a:cubicBezTo>
                <a:cubicBezTo>
                  <a:pt x="1827529" y="1854308"/>
                  <a:pt x="1475433" y="2160860"/>
                  <a:pt x="1338798" y="2071522"/>
                </a:cubicBezTo>
                <a:cubicBezTo>
                  <a:pt x="1202164" y="1982184"/>
                  <a:pt x="1307266" y="1575784"/>
                  <a:pt x="1107570" y="1482943"/>
                </a:cubicBezTo>
                <a:cubicBezTo>
                  <a:pt x="907874" y="1390102"/>
                  <a:pt x="315791" y="1526736"/>
                  <a:pt x="140619" y="1514474"/>
                </a:cubicBezTo>
                <a:cubicBezTo>
                  <a:pt x="-34553" y="1502212"/>
                  <a:pt x="-10029" y="1507467"/>
                  <a:pt x="25005" y="1398860"/>
                </a:cubicBezTo>
                <a:close/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78DE8CC1-9800-79E4-735F-5FC71328A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504" y="1355609"/>
            <a:ext cx="5059056" cy="47147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0168E8-1AA2-E5C9-18A2-14DABF4CDB5A}"/>
              </a:ext>
            </a:extLst>
          </p:cNvPr>
          <p:cNvSpPr txBox="1"/>
          <p:nvPr/>
        </p:nvSpPr>
        <p:spPr>
          <a:xfrm>
            <a:off x="4828138" y="2787283"/>
            <a:ext cx="2308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~&lt;1200 C is unlikely</a:t>
            </a:r>
          </a:p>
          <a:p>
            <a:r>
              <a:rPr lang="en-US" dirty="0"/>
              <a:t>to be “asthenosphere”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57AED4-C941-66CF-72BD-FD718240A08F}"/>
              </a:ext>
            </a:extLst>
          </p:cNvPr>
          <p:cNvSpPr/>
          <p:nvPr/>
        </p:nvSpPr>
        <p:spPr>
          <a:xfrm>
            <a:off x="7159953" y="1298459"/>
            <a:ext cx="3001317" cy="348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5D17722-6502-913C-65BB-AC17F76601A9}"/>
              </a:ext>
            </a:extLst>
          </p:cNvPr>
          <p:cNvSpPr/>
          <p:nvPr/>
        </p:nvSpPr>
        <p:spPr>
          <a:xfrm>
            <a:off x="9175139" y="1363518"/>
            <a:ext cx="2299786" cy="4654815"/>
          </a:xfrm>
          <a:custGeom>
            <a:avLst/>
            <a:gdLst>
              <a:gd name="connsiteX0" fmla="*/ 25005 w 2299786"/>
              <a:gd name="connsiteY0" fmla="*/ 1398860 h 4654815"/>
              <a:gd name="connsiteX1" fmla="*/ 350825 w 2299786"/>
              <a:gd name="connsiteY1" fmla="*/ 862833 h 4654815"/>
              <a:gd name="connsiteX2" fmla="*/ 224701 w 2299786"/>
              <a:gd name="connsiteY2" fmla="*/ 326805 h 4654815"/>
              <a:gd name="connsiteX3" fmla="*/ 2127074 w 2299786"/>
              <a:gd name="connsiteY3" fmla="*/ 326805 h 4654815"/>
              <a:gd name="connsiteX4" fmla="*/ 2137584 w 2299786"/>
              <a:gd name="connsiteY4" fmla="*/ 4457370 h 4654815"/>
              <a:gd name="connsiteX5" fmla="*/ 1475432 w 2299786"/>
              <a:gd name="connsiteY5" fmla="*/ 3900322 h 4654815"/>
              <a:gd name="connsiteX6" fmla="*/ 1937888 w 2299786"/>
              <a:gd name="connsiteY6" fmla="*/ 3059495 h 4654815"/>
              <a:gd name="connsiteX7" fmla="*/ 1927377 w 2299786"/>
              <a:gd name="connsiteY7" fmla="*/ 2018970 h 4654815"/>
              <a:gd name="connsiteX8" fmla="*/ 1338798 w 2299786"/>
              <a:gd name="connsiteY8" fmla="*/ 2071522 h 4654815"/>
              <a:gd name="connsiteX9" fmla="*/ 1107570 w 2299786"/>
              <a:gd name="connsiteY9" fmla="*/ 1482943 h 4654815"/>
              <a:gd name="connsiteX10" fmla="*/ 140619 w 2299786"/>
              <a:gd name="connsiteY10" fmla="*/ 1514474 h 4654815"/>
              <a:gd name="connsiteX11" fmla="*/ 25005 w 2299786"/>
              <a:gd name="connsiteY11" fmla="*/ 1398860 h 4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99786" h="4654815">
                <a:moveTo>
                  <a:pt x="25005" y="1398860"/>
                </a:moveTo>
                <a:cubicBezTo>
                  <a:pt x="60039" y="1290253"/>
                  <a:pt x="317542" y="1041509"/>
                  <a:pt x="350825" y="862833"/>
                </a:cubicBezTo>
                <a:cubicBezTo>
                  <a:pt x="384108" y="684157"/>
                  <a:pt x="-71340" y="416143"/>
                  <a:pt x="224701" y="326805"/>
                </a:cubicBezTo>
                <a:cubicBezTo>
                  <a:pt x="520742" y="237467"/>
                  <a:pt x="1808260" y="-361622"/>
                  <a:pt x="2127074" y="326805"/>
                </a:cubicBezTo>
                <a:cubicBezTo>
                  <a:pt x="2445888" y="1015232"/>
                  <a:pt x="2246191" y="3861784"/>
                  <a:pt x="2137584" y="4457370"/>
                </a:cubicBezTo>
                <a:cubicBezTo>
                  <a:pt x="2028977" y="5052956"/>
                  <a:pt x="1508715" y="4133301"/>
                  <a:pt x="1475432" y="3900322"/>
                </a:cubicBezTo>
                <a:cubicBezTo>
                  <a:pt x="1442149" y="3667343"/>
                  <a:pt x="1862564" y="3373054"/>
                  <a:pt x="1937888" y="3059495"/>
                </a:cubicBezTo>
                <a:cubicBezTo>
                  <a:pt x="2013212" y="2745936"/>
                  <a:pt x="2027225" y="2183632"/>
                  <a:pt x="1927377" y="2018970"/>
                </a:cubicBezTo>
                <a:cubicBezTo>
                  <a:pt x="1827529" y="1854308"/>
                  <a:pt x="1475433" y="2160860"/>
                  <a:pt x="1338798" y="2071522"/>
                </a:cubicBezTo>
                <a:cubicBezTo>
                  <a:pt x="1202164" y="1982184"/>
                  <a:pt x="1307266" y="1575784"/>
                  <a:pt x="1107570" y="1482943"/>
                </a:cubicBezTo>
                <a:cubicBezTo>
                  <a:pt x="907874" y="1390102"/>
                  <a:pt x="315791" y="1526736"/>
                  <a:pt x="140619" y="1514474"/>
                </a:cubicBezTo>
                <a:cubicBezTo>
                  <a:pt x="-34553" y="1502212"/>
                  <a:pt x="-10029" y="1507467"/>
                  <a:pt x="25005" y="1398860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FDD05A-FBAE-E8A8-49C3-D962CF802C2F}"/>
              </a:ext>
            </a:extLst>
          </p:cNvPr>
          <p:cNvSpPr txBox="1"/>
          <p:nvPr/>
        </p:nvSpPr>
        <p:spPr>
          <a:xfrm>
            <a:off x="6872885" y="1181302"/>
            <a:ext cx="277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Depth to the NVG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7EDE3E-7D6B-3A6E-03C0-8B281E8BD8DD}"/>
              </a:ext>
            </a:extLst>
          </p:cNvPr>
          <p:cNvSpPr txBox="1"/>
          <p:nvPr/>
        </p:nvSpPr>
        <p:spPr>
          <a:xfrm>
            <a:off x="9826840" y="1805528"/>
            <a:ext cx="136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Region of</a:t>
            </a:r>
          </a:p>
          <a:p>
            <a:pPr algn="ctr"/>
            <a:r>
              <a:rPr lang="en-US" sz="2400" dirty="0"/>
              <a:t>MLDs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8DCD68-2E4F-5F70-39B5-DDC41D3D6151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0566A-F288-8BF6-F90E-9CCC79E3CCB4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24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7D0D3-9090-A395-DE9A-868162130906}"/>
              </a:ext>
            </a:extLst>
          </p:cNvPr>
          <p:cNvGrpSpPr/>
          <p:nvPr/>
        </p:nvGrpSpPr>
        <p:grpSpPr>
          <a:xfrm>
            <a:off x="610613" y="1989876"/>
            <a:ext cx="10348321" cy="4434840"/>
            <a:chOff x="1328033" y="2532288"/>
            <a:chExt cx="8745177" cy="3747802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156A870-21B0-02A2-A7FE-2EE8AE98B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32" b="64301"/>
            <a:stretch/>
          </p:blipFill>
          <p:spPr bwMode="auto">
            <a:xfrm>
              <a:off x="1328033" y="2532289"/>
              <a:ext cx="4139131" cy="36670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30BC31D-EFD4-6F6F-62C1-64229FE8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6852" r="1232" b="26694"/>
            <a:stretch/>
          </p:blipFill>
          <p:spPr bwMode="auto">
            <a:xfrm>
              <a:off x="5930463" y="2532288"/>
              <a:ext cx="4142747" cy="37478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AD2DC7-85B9-80B5-2050-83102B4A7261}"/>
                </a:ext>
              </a:extLst>
            </p:cNvPr>
            <p:cNvSpPr/>
            <p:nvPr/>
          </p:nvSpPr>
          <p:spPr>
            <a:xfrm>
              <a:off x="1328033" y="2532289"/>
              <a:ext cx="190801" cy="249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D18E8C-F716-E870-AA3C-4C94E24D6577}"/>
                </a:ext>
              </a:extLst>
            </p:cNvPr>
            <p:cNvSpPr/>
            <p:nvPr/>
          </p:nvSpPr>
          <p:spPr>
            <a:xfrm>
              <a:off x="5905198" y="2532289"/>
              <a:ext cx="222618" cy="337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682B7C-7166-2887-ECF8-3FBE9E8B14B6}"/>
              </a:ext>
            </a:extLst>
          </p:cNvPr>
          <p:cNvSpPr txBox="1"/>
          <p:nvPr/>
        </p:nvSpPr>
        <p:spPr>
          <a:xfrm>
            <a:off x="180948" y="938621"/>
            <a:ext cx="11367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the Very Broadband Rheology Calculator (</a:t>
            </a:r>
            <a:r>
              <a:rPr lang="en-US" dirty="0" err="1"/>
              <a:t>Havlin</a:t>
            </a:r>
            <a:r>
              <a:rPr lang="en-US" dirty="0"/>
              <a:t> et all., 2021) to test the hypothesis that </a:t>
            </a:r>
            <a:r>
              <a:rPr lang="en-US" i="1" dirty="0"/>
              <a:t>Vs</a:t>
            </a:r>
            <a:r>
              <a:rPr lang="en-US" dirty="0"/>
              <a:t> below the NVG can be</a:t>
            </a:r>
          </a:p>
          <a:p>
            <a:r>
              <a:rPr lang="en-US" dirty="0"/>
              <a:t>explained by 1)temperature 2) grain size using </a:t>
            </a:r>
            <a:r>
              <a:rPr lang="en-US" u="sng" dirty="0"/>
              <a:t>priors based on basalt thermobarometers and xenolith data</a:t>
            </a:r>
            <a:r>
              <a:rPr lang="en-US" dirty="0"/>
              <a:t>. </a:t>
            </a:r>
          </a:p>
          <a:p>
            <a:r>
              <a:rPr lang="en-US" dirty="0"/>
              <a:t>Two different predictions for </a:t>
            </a:r>
            <a:r>
              <a:rPr lang="en-US" i="1" dirty="0"/>
              <a:t>Vs </a:t>
            </a:r>
            <a:r>
              <a:rPr lang="en-US" dirty="0"/>
              <a:t>from experimental data give 95% confidence intervals shown below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7F8AC-4D19-2C97-58CE-5FF3AB1BACA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EACB3-08F9-7014-A319-330DDF699B42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72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2BC1-F069-A8B4-113C-87BF2AEE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698774A-4AEE-9A67-12AE-C78A3D893167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CE3A20-87D4-E93A-41A0-994AFAAD0096}"/>
              </a:ext>
            </a:extLst>
          </p:cNvPr>
          <p:cNvSpPr txBox="1"/>
          <p:nvPr/>
        </p:nvSpPr>
        <p:spPr>
          <a:xfrm>
            <a:off x="180948" y="938621"/>
            <a:ext cx="11367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the Very Broadband Rheology Calculator (</a:t>
            </a:r>
            <a:r>
              <a:rPr lang="en-US" dirty="0" err="1"/>
              <a:t>Havlin</a:t>
            </a:r>
            <a:r>
              <a:rPr lang="en-US" dirty="0"/>
              <a:t> et all., 2021) to test the hypothesis that </a:t>
            </a:r>
            <a:r>
              <a:rPr lang="en-US" i="1" dirty="0"/>
              <a:t>Vs</a:t>
            </a:r>
            <a:r>
              <a:rPr lang="en-US" dirty="0"/>
              <a:t> below the NVG can be</a:t>
            </a:r>
          </a:p>
          <a:p>
            <a:r>
              <a:rPr lang="en-US" dirty="0"/>
              <a:t>explained by 1)temperature 2) grain size using priors based on basalt thermobarometers and xenolith data. </a:t>
            </a:r>
          </a:p>
          <a:p>
            <a:r>
              <a:rPr lang="en-US" dirty="0"/>
              <a:t>Two different predictions for </a:t>
            </a:r>
            <a:r>
              <a:rPr lang="en-US" i="1" dirty="0"/>
              <a:t>Vs </a:t>
            </a:r>
            <a:r>
              <a:rPr lang="en-US" dirty="0"/>
              <a:t>from experimental data give 95% confidence intervals shown below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2E1B9244-E23B-64C2-5F68-034C8BD1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9" y="1852767"/>
            <a:ext cx="4094959" cy="4402456"/>
          </a:xfrm>
          <a:prstGeom prst="rect">
            <a:avLst/>
          </a:prstGeom>
        </p:spPr>
      </p:pic>
      <p:pic>
        <p:nvPicPr>
          <p:cNvPr id="8" name="Picture 7" descr="A graph of a height&#10;&#10;Description automatically generated with medium confidence">
            <a:extLst>
              <a:ext uri="{FF2B5EF4-FFF2-40B4-BE49-F238E27FC236}">
                <a16:creationId xmlns:a16="http://schemas.microsoft.com/office/drawing/2014/main" id="{59F1992E-50B7-3F5B-AD1C-AC57A7D54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416" y="2374711"/>
            <a:ext cx="949897" cy="362442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0DE207-3136-8DAF-13FE-EFA859298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52" r="1232" b="26694"/>
          <a:stretch/>
        </p:blipFill>
        <p:spPr bwMode="auto">
          <a:xfrm>
            <a:off x="657272" y="1926999"/>
            <a:ext cx="4902185" cy="4434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7BAC22-0B77-5E01-7965-C0D3F4F975C6}"/>
              </a:ext>
            </a:extLst>
          </p:cNvPr>
          <p:cNvSpPr/>
          <p:nvPr/>
        </p:nvSpPr>
        <p:spPr>
          <a:xfrm>
            <a:off x="600079" y="1872409"/>
            <a:ext cx="263428" cy="39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AFE707-D290-16B2-A662-AC92C579427A}"/>
              </a:ext>
            </a:extLst>
          </p:cNvPr>
          <p:cNvSpPr/>
          <p:nvPr/>
        </p:nvSpPr>
        <p:spPr>
          <a:xfrm>
            <a:off x="5769428" y="1872341"/>
            <a:ext cx="413657" cy="26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0D290C-49B1-84D1-8672-604C8BE071D7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7D4706-AC44-F1AC-ECC3-6CB97409971C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878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CFC8-C88F-8813-1F08-FF56460B2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2F72562-0688-5FCA-4077-B0D0E77899E1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EEDE3-B3BD-7C35-C18B-CADE3FD462ED}"/>
              </a:ext>
            </a:extLst>
          </p:cNvPr>
          <p:cNvSpPr txBox="1"/>
          <p:nvPr/>
        </p:nvSpPr>
        <p:spPr>
          <a:xfrm>
            <a:off x="180948" y="938621"/>
            <a:ext cx="11367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the Very Broadband Rheology Calculator (</a:t>
            </a:r>
            <a:r>
              <a:rPr lang="en-US" dirty="0" err="1"/>
              <a:t>Havlin</a:t>
            </a:r>
            <a:r>
              <a:rPr lang="en-US" dirty="0"/>
              <a:t> et all., 2021) to test the hypothesis that </a:t>
            </a:r>
            <a:r>
              <a:rPr lang="en-US" i="1" dirty="0"/>
              <a:t>Vs</a:t>
            </a:r>
            <a:r>
              <a:rPr lang="en-US" dirty="0"/>
              <a:t> below the NVG can be</a:t>
            </a:r>
          </a:p>
          <a:p>
            <a:r>
              <a:rPr lang="en-US" dirty="0"/>
              <a:t>explained by 1)temperature 2) grain size using priors based on basalt thermobarometers and xenolith data. </a:t>
            </a:r>
          </a:p>
          <a:p>
            <a:r>
              <a:rPr lang="en-US" dirty="0"/>
              <a:t>Two different predictions for </a:t>
            </a:r>
            <a:r>
              <a:rPr lang="en-US" i="1" dirty="0"/>
              <a:t>Vs </a:t>
            </a:r>
            <a:r>
              <a:rPr lang="en-US" dirty="0"/>
              <a:t>from experimental data give 95% confidence intervals shown below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FF53B512-34F0-8AD2-7B08-82B61E47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9" y="1852767"/>
            <a:ext cx="4094959" cy="4402456"/>
          </a:xfrm>
          <a:prstGeom prst="rect">
            <a:avLst/>
          </a:prstGeom>
        </p:spPr>
      </p:pic>
      <p:pic>
        <p:nvPicPr>
          <p:cNvPr id="8" name="Picture 7" descr="A graph of a height&#10;&#10;Description automatically generated with medium confidence">
            <a:extLst>
              <a:ext uri="{FF2B5EF4-FFF2-40B4-BE49-F238E27FC236}">
                <a16:creationId xmlns:a16="http://schemas.microsoft.com/office/drawing/2014/main" id="{3AE1F3FD-41F9-2910-8938-1DBC6531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416" y="2374711"/>
            <a:ext cx="949897" cy="3624428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7F76B7-9B04-1FC3-5F0C-F34EB1078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2" t="39972" r="7379" b="30412"/>
          <a:stretch/>
        </p:blipFill>
        <p:spPr bwMode="auto">
          <a:xfrm>
            <a:off x="9853686" y="2893324"/>
            <a:ext cx="229223" cy="1308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823DF6-5F9B-A530-4353-F895939DF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52" r="1232" b="26694"/>
          <a:stretch/>
        </p:blipFill>
        <p:spPr bwMode="auto">
          <a:xfrm>
            <a:off x="657272" y="1926999"/>
            <a:ext cx="4902185" cy="4434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69E7DF-BD41-3DF8-D03A-331E5855208F}"/>
              </a:ext>
            </a:extLst>
          </p:cNvPr>
          <p:cNvSpPr/>
          <p:nvPr/>
        </p:nvSpPr>
        <p:spPr>
          <a:xfrm>
            <a:off x="600079" y="1872409"/>
            <a:ext cx="263428" cy="39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0EF8E-650A-7422-F373-156FC757EF2B}"/>
              </a:ext>
            </a:extLst>
          </p:cNvPr>
          <p:cNvSpPr/>
          <p:nvPr/>
        </p:nvSpPr>
        <p:spPr>
          <a:xfrm>
            <a:off x="5769429" y="1872341"/>
            <a:ext cx="424542" cy="26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754E45-B853-2921-D3C9-1C26D9D40DE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D76D90-BA1A-BBA4-CC9D-EB86E6D4035E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335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75526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DB96E-EF3B-9E2B-7A94-8D37500FA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7"/>
          <a:stretch/>
        </p:blipFill>
        <p:spPr>
          <a:xfrm>
            <a:off x="457200" y="1662400"/>
            <a:ext cx="5998397" cy="4783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5F9DA0-45FA-299A-9576-79AD7D565E11}"/>
              </a:ext>
            </a:extLst>
          </p:cNvPr>
          <p:cNvSpPr/>
          <p:nvPr/>
        </p:nvSpPr>
        <p:spPr>
          <a:xfrm>
            <a:off x="556054" y="2089469"/>
            <a:ext cx="293914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C13C04A-FD77-EE21-5EC9-33063965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4" t="66543"/>
          <a:stretch/>
        </p:blipFill>
        <p:spPr>
          <a:xfrm>
            <a:off x="7125999" y="1937655"/>
            <a:ext cx="4685001" cy="4409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99389-E890-FC54-2263-66CF7F903DE6}"/>
              </a:ext>
            </a:extLst>
          </p:cNvPr>
          <p:cNvSpPr txBox="1"/>
          <p:nvPr/>
        </p:nvSpPr>
        <p:spPr>
          <a:xfrm>
            <a:off x="457200" y="1193107"/>
            <a:ext cx="5502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Steeper slopes below the LAB where velocity is 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72352-285A-A32D-42F3-55257D63E4AA}"/>
              </a:ext>
            </a:extLst>
          </p:cNvPr>
          <p:cNvSpPr txBox="1"/>
          <p:nvPr/>
        </p:nvSpPr>
        <p:spPr>
          <a:xfrm>
            <a:off x="7320860" y="1115606"/>
            <a:ext cx="4225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Independent observation</a:t>
            </a:r>
          </a:p>
          <a:p>
            <a:r>
              <a:rPr lang="en-US" sz="2000" dirty="0"/>
              <a:t> - 0.9 correlation coefficient (very high)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D8676-156E-69AE-3A1B-47D0813B41C7}"/>
              </a:ext>
            </a:extLst>
          </p:cNvPr>
          <p:cNvSpPr/>
          <p:nvPr/>
        </p:nvSpPr>
        <p:spPr>
          <a:xfrm>
            <a:off x="7320860" y="1893526"/>
            <a:ext cx="451540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D75259-E506-5E08-B451-3C9F64DAE596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4892FF-8380-D6EB-BFE6-B9CBF2562796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113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DB96E-EF3B-9E2B-7A94-8D37500FA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7"/>
          <a:stretch/>
        </p:blipFill>
        <p:spPr>
          <a:xfrm>
            <a:off x="457200" y="1662400"/>
            <a:ext cx="5998397" cy="47830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5F9DA0-45FA-299A-9576-79AD7D565E11}"/>
              </a:ext>
            </a:extLst>
          </p:cNvPr>
          <p:cNvSpPr/>
          <p:nvPr/>
        </p:nvSpPr>
        <p:spPr>
          <a:xfrm>
            <a:off x="556054" y="2089469"/>
            <a:ext cx="293914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C13C04A-FD77-EE21-5EC9-33063965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4" t="66543"/>
          <a:stretch/>
        </p:blipFill>
        <p:spPr>
          <a:xfrm>
            <a:off x="7125999" y="1925298"/>
            <a:ext cx="4685001" cy="4409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99389-E890-FC54-2263-66CF7F903DE6}"/>
              </a:ext>
            </a:extLst>
          </p:cNvPr>
          <p:cNvSpPr txBox="1"/>
          <p:nvPr/>
        </p:nvSpPr>
        <p:spPr>
          <a:xfrm>
            <a:off x="457200" y="1193107"/>
            <a:ext cx="5502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Steeper slopes below the LAB where velocity is 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72352-285A-A32D-42F3-55257D63E4AA}"/>
              </a:ext>
            </a:extLst>
          </p:cNvPr>
          <p:cNvSpPr txBox="1"/>
          <p:nvPr/>
        </p:nvSpPr>
        <p:spPr>
          <a:xfrm>
            <a:off x="7320860" y="1115606"/>
            <a:ext cx="4225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Independent observation</a:t>
            </a:r>
          </a:p>
          <a:p>
            <a:r>
              <a:rPr lang="en-US" sz="2000" dirty="0"/>
              <a:t> - 0.9 correlation coefficient (very high)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D8676-156E-69AE-3A1B-47D0813B41C7}"/>
              </a:ext>
            </a:extLst>
          </p:cNvPr>
          <p:cNvSpPr/>
          <p:nvPr/>
        </p:nvSpPr>
        <p:spPr>
          <a:xfrm>
            <a:off x="7320860" y="1893526"/>
            <a:ext cx="451540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E9367A-8A10-97A9-61B3-60C37572CAC9}"/>
              </a:ext>
            </a:extLst>
          </p:cNvPr>
          <p:cNvCxnSpPr/>
          <p:nvPr/>
        </p:nvCxnSpPr>
        <p:spPr>
          <a:xfrm>
            <a:off x="2416629" y="4005943"/>
            <a:ext cx="511628" cy="870857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E4D9BC-2415-6943-9A6F-AE2B97F9D141}"/>
              </a:ext>
            </a:extLst>
          </p:cNvPr>
          <p:cNvCxnSpPr>
            <a:cxnSpLocks/>
          </p:cNvCxnSpPr>
          <p:nvPr/>
        </p:nvCxnSpPr>
        <p:spPr>
          <a:xfrm>
            <a:off x="2779827" y="4053902"/>
            <a:ext cx="377030" cy="926756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6CDE12-A6F7-C64A-3C2A-2C33089EEAF9}"/>
              </a:ext>
            </a:extLst>
          </p:cNvPr>
          <p:cNvCxnSpPr>
            <a:cxnSpLocks/>
          </p:cNvCxnSpPr>
          <p:nvPr/>
        </p:nvCxnSpPr>
        <p:spPr>
          <a:xfrm>
            <a:off x="3291455" y="4161588"/>
            <a:ext cx="159316" cy="943812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4D205-5222-C8B6-3D9F-882157A872E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B89887-5FAF-B3A9-97C0-42E778A12234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66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30810B-30C9-D8BB-1BAE-5D28C941CE0C}"/>
              </a:ext>
            </a:extLst>
          </p:cNvPr>
          <p:cNvSpPr txBox="1">
            <a:spLocks/>
          </p:cNvSpPr>
          <p:nvPr/>
        </p:nvSpPr>
        <p:spPr>
          <a:xfrm>
            <a:off x="250742" y="0"/>
            <a:ext cx="6402608" cy="3997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Brief bio</a:t>
            </a:r>
          </a:p>
          <a:p>
            <a:pPr marL="0" indent="0">
              <a:buNone/>
            </a:pPr>
            <a:r>
              <a:rPr lang="en-US" dirty="0"/>
              <a:t> - PhD at the University of Oregon</a:t>
            </a:r>
          </a:p>
          <a:p>
            <a:pPr marL="0" indent="0">
              <a:buNone/>
            </a:pPr>
            <a:r>
              <a:rPr lang="en-US" dirty="0"/>
              <a:t>	 - Emilie Hooft and Doug Toomey</a:t>
            </a:r>
          </a:p>
          <a:p>
            <a:pPr>
              <a:buFontTx/>
              <a:buChar char="-"/>
            </a:pPr>
            <a:r>
              <a:rPr lang="en-US" dirty="0"/>
              <a:t>Two post-docs</a:t>
            </a:r>
          </a:p>
          <a:p>
            <a:pPr marL="0" indent="0">
              <a:buNone/>
            </a:pPr>
            <a:r>
              <a:rPr lang="en-US" dirty="0"/>
              <a:t>	- Minnesota with Max </a:t>
            </a:r>
            <a:r>
              <a:rPr lang="en-US" dirty="0" err="1"/>
              <a:t>Bezada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Northern Arizona with Jim </a:t>
            </a:r>
            <a:r>
              <a:rPr lang="en-US" dirty="0" err="1"/>
              <a:t>Gaherty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Now Research Professor at NAU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0C140B-DDF7-E038-A993-8E69A4140A62}"/>
              </a:ext>
            </a:extLst>
          </p:cNvPr>
          <p:cNvSpPr txBox="1">
            <a:spLocks/>
          </p:cNvSpPr>
          <p:nvPr/>
        </p:nvSpPr>
        <p:spPr>
          <a:xfrm>
            <a:off x="255096" y="4144632"/>
            <a:ext cx="6520172" cy="2073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National Academy of Science Priority Science questions for 2020-2030</a:t>
            </a:r>
          </a:p>
          <a:p>
            <a:pPr marL="0" indent="0">
              <a:buNone/>
            </a:pPr>
            <a:r>
              <a:rPr lang="en-US" sz="4000" dirty="0"/>
              <a:t>“5. What drives volcanism?”</a:t>
            </a:r>
          </a:p>
          <a:p>
            <a:pPr marL="0" indent="0">
              <a:buNone/>
            </a:pPr>
            <a:r>
              <a:rPr lang="en-US" sz="4000" dirty="0"/>
              <a:t>My focus: mantle roots of volcanism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C608E6F-FA3D-06F9-1FAD-8F50F77E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8" y="430306"/>
            <a:ext cx="4742675" cy="60350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C3C808-564C-0177-9F9E-617816D88225}"/>
              </a:ext>
            </a:extLst>
          </p:cNvPr>
          <p:cNvSpPr/>
          <p:nvPr/>
        </p:nvSpPr>
        <p:spPr>
          <a:xfrm>
            <a:off x="6569063" y="4298186"/>
            <a:ext cx="3325090" cy="1465118"/>
          </a:xfrm>
          <a:prstGeom prst="ellipse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EEDEBF-63C6-4CE6-6EB2-172178FB069F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A5BB1C-FBCA-7549-E575-BDC6A23A1F50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285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233E5C-09FE-5734-B4C8-0D6ED9696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745" r="1232"/>
          <a:stretch/>
        </p:blipFill>
        <p:spPr bwMode="auto">
          <a:xfrm>
            <a:off x="374245" y="1379433"/>
            <a:ext cx="6554736" cy="4433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A965B4-8654-CBD8-8BAC-7875F133A4AB}"/>
              </a:ext>
            </a:extLst>
          </p:cNvPr>
          <p:cNvSpPr/>
          <p:nvPr/>
        </p:nvSpPr>
        <p:spPr>
          <a:xfrm>
            <a:off x="374245" y="1534298"/>
            <a:ext cx="293914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EC0874-966F-F799-18D0-DCB6FE062C0B}"/>
              </a:ext>
            </a:extLst>
          </p:cNvPr>
          <p:cNvCxnSpPr>
            <a:cxnSpLocks/>
          </p:cNvCxnSpPr>
          <p:nvPr/>
        </p:nvCxnSpPr>
        <p:spPr>
          <a:xfrm>
            <a:off x="7518792" y="1829095"/>
            <a:ext cx="0" cy="432221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84C92E-494B-C9D7-89E2-6AF6F0D8881B}"/>
              </a:ext>
            </a:extLst>
          </p:cNvPr>
          <p:cNvCxnSpPr>
            <a:cxnSpLocks/>
          </p:cNvCxnSpPr>
          <p:nvPr/>
        </p:nvCxnSpPr>
        <p:spPr>
          <a:xfrm flipV="1">
            <a:off x="7518792" y="1821765"/>
            <a:ext cx="2680447" cy="120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8BFA10-60ED-3E7B-C5AD-6BEFD0A0B97A}"/>
              </a:ext>
            </a:extLst>
          </p:cNvPr>
          <p:cNvSpPr txBox="1"/>
          <p:nvPr/>
        </p:nvSpPr>
        <p:spPr>
          <a:xfrm rot="16200000">
            <a:off x="6643150" y="3423419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Depth,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58C62-1303-2C9B-517E-46CADB62AFAE}"/>
              </a:ext>
            </a:extLst>
          </p:cNvPr>
          <p:cNvSpPr txBox="1"/>
          <p:nvPr/>
        </p:nvSpPr>
        <p:spPr>
          <a:xfrm>
            <a:off x="7732070" y="1452433"/>
            <a:ext cx="167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 fraction,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8F3EA-1F8C-6405-F497-60EAD6983C0E}"/>
              </a:ext>
            </a:extLst>
          </p:cNvPr>
          <p:cNvSpPr txBox="1"/>
          <p:nvPr/>
        </p:nvSpPr>
        <p:spPr>
          <a:xfrm>
            <a:off x="9564129" y="191235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~1%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586B5D-B5C5-CDA1-24FD-3AA34AA4ED2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567427" y="1821765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20BE1-565C-A20D-ED9E-F4A57C63F50D}"/>
              </a:ext>
            </a:extLst>
          </p:cNvPr>
          <p:cNvCxnSpPr>
            <a:cxnSpLocks/>
          </p:cNvCxnSpPr>
          <p:nvPr/>
        </p:nvCxnSpPr>
        <p:spPr>
          <a:xfrm>
            <a:off x="9572450" y="1825881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E1F83A-388B-124B-1FA0-7DCE32C847ED}"/>
              </a:ext>
            </a:extLst>
          </p:cNvPr>
          <p:cNvCxnSpPr>
            <a:cxnSpLocks/>
          </p:cNvCxnSpPr>
          <p:nvPr/>
        </p:nvCxnSpPr>
        <p:spPr>
          <a:xfrm>
            <a:off x="7518792" y="3027348"/>
            <a:ext cx="2045337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45D5CD-B9F5-A070-BC99-97BC34232B0B}"/>
              </a:ext>
            </a:extLst>
          </p:cNvPr>
          <p:cNvCxnSpPr>
            <a:cxnSpLocks/>
          </p:cNvCxnSpPr>
          <p:nvPr/>
        </p:nvCxnSpPr>
        <p:spPr>
          <a:xfrm flipV="1">
            <a:off x="7518792" y="3011438"/>
            <a:ext cx="2045337" cy="1585276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C2E404-D412-5537-08E1-966DD33434BD}"/>
              </a:ext>
            </a:extLst>
          </p:cNvPr>
          <p:cNvSpPr txBox="1"/>
          <p:nvPr/>
        </p:nvSpPr>
        <p:spPr>
          <a:xfrm>
            <a:off x="7502576" y="2674097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12C32E-44E4-DEE2-059F-BC1F0F0078AB}"/>
              </a:ext>
            </a:extLst>
          </p:cNvPr>
          <p:cNvSpPr txBox="1"/>
          <p:nvPr/>
        </p:nvSpPr>
        <p:spPr>
          <a:xfrm>
            <a:off x="7528020" y="4511375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+ 50 km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784846-CDD8-18F9-28CD-67B7624AE93A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79C2F-2691-B960-1B72-F626012E27D5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080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233E5C-09FE-5734-B4C8-0D6ED9696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745" r="1232"/>
          <a:stretch/>
        </p:blipFill>
        <p:spPr bwMode="auto">
          <a:xfrm>
            <a:off x="374245" y="1379433"/>
            <a:ext cx="6554736" cy="4433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A965B4-8654-CBD8-8BAC-7875F133A4AB}"/>
              </a:ext>
            </a:extLst>
          </p:cNvPr>
          <p:cNvSpPr/>
          <p:nvPr/>
        </p:nvSpPr>
        <p:spPr>
          <a:xfrm>
            <a:off x="374245" y="1534298"/>
            <a:ext cx="293914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EC0874-966F-F799-18D0-DCB6FE062C0B}"/>
              </a:ext>
            </a:extLst>
          </p:cNvPr>
          <p:cNvCxnSpPr>
            <a:cxnSpLocks/>
          </p:cNvCxnSpPr>
          <p:nvPr/>
        </p:nvCxnSpPr>
        <p:spPr>
          <a:xfrm>
            <a:off x="7518792" y="1829095"/>
            <a:ext cx="0" cy="432221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84C92E-494B-C9D7-89E2-6AF6F0D8881B}"/>
              </a:ext>
            </a:extLst>
          </p:cNvPr>
          <p:cNvCxnSpPr>
            <a:cxnSpLocks/>
          </p:cNvCxnSpPr>
          <p:nvPr/>
        </p:nvCxnSpPr>
        <p:spPr>
          <a:xfrm flipV="1">
            <a:off x="7518792" y="1821765"/>
            <a:ext cx="2680447" cy="120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8BFA10-60ED-3E7B-C5AD-6BEFD0A0B97A}"/>
              </a:ext>
            </a:extLst>
          </p:cNvPr>
          <p:cNvSpPr txBox="1"/>
          <p:nvPr/>
        </p:nvSpPr>
        <p:spPr>
          <a:xfrm rot="16200000">
            <a:off x="6643150" y="3423419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Depth,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58C62-1303-2C9B-517E-46CADB62AFAE}"/>
              </a:ext>
            </a:extLst>
          </p:cNvPr>
          <p:cNvSpPr txBox="1"/>
          <p:nvPr/>
        </p:nvSpPr>
        <p:spPr>
          <a:xfrm>
            <a:off x="7732070" y="1452433"/>
            <a:ext cx="167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 fraction,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8F3EA-1F8C-6405-F497-60EAD6983C0E}"/>
              </a:ext>
            </a:extLst>
          </p:cNvPr>
          <p:cNvSpPr txBox="1"/>
          <p:nvPr/>
        </p:nvSpPr>
        <p:spPr>
          <a:xfrm>
            <a:off x="9564129" y="191235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~1%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586B5D-B5C5-CDA1-24FD-3AA34AA4ED2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567427" y="1821765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20BE1-565C-A20D-ED9E-F4A57C63F50D}"/>
              </a:ext>
            </a:extLst>
          </p:cNvPr>
          <p:cNvCxnSpPr>
            <a:cxnSpLocks/>
          </p:cNvCxnSpPr>
          <p:nvPr/>
        </p:nvCxnSpPr>
        <p:spPr>
          <a:xfrm>
            <a:off x="9572450" y="1825881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E1F83A-388B-124B-1FA0-7DCE32C847ED}"/>
              </a:ext>
            </a:extLst>
          </p:cNvPr>
          <p:cNvCxnSpPr>
            <a:cxnSpLocks/>
          </p:cNvCxnSpPr>
          <p:nvPr/>
        </p:nvCxnSpPr>
        <p:spPr>
          <a:xfrm>
            <a:off x="7518792" y="3027348"/>
            <a:ext cx="2045337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45D5CD-B9F5-A070-BC99-97BC34232B0B}"/>
              </a:ext>
            </a:extLst>
          </p:cNvPr>
          <p:cNvCxnSpPr>
            <a:cxnSpLocks/>
          </p:cNvCxnSpPr>
          <p:nvPr/>
        </p:nvCxnSpPr>
        <p:spPr>
          <a:xfrm flipV="1">
            <a:off x="7518792" y="3011438"/>
            <a:ext cx="2045337" cy="1585276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C2E404-D412-5537-08E1-966DD33434BD}"/>
              </a:ext>
            </a:extLst>
          </p:cNvPr>
          <p:cNvSpPr txBox="1"/>
          <p:nvPr/>
        </p:nvSpPr>
        <p:spPr>
          <a:xfrm>
            <a:off x="7502576" y="2674097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12C32E-44E4-DEE2-059F-BC1F0F0078AB}"/>
              </a:ext>
            </a:extLst>
          </p:cNvPr>
          <p:cNvSpPr txBox="1"/>
          <p:nvPr/>
        </p:nvSpPr>
        <p:spPr>
          <a:xfrm>
            <a:off x="7528020" y="4511375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+ 50 km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B9CEF9-CA15-8CA7-AA40-275941C624DE}"/>
              </a:ext>
            </a:extLst>
          </p:cNvPr>
          <p:cNvSpPr/>
          <p:nvPr/>
        </p:nvSpPr>
        <p:spPr>
          <a:xfrm>
            <a:off x="881437" y="1672809"/>
            <a:ext cx="3026229" cy="18185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E45908-3C47-7C30-79BB-107E789899E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01DEF6-9FCD-24D5-F819-89ABE9EE7AC1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342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854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u="sng" dirty="0"/>
              <a:t>Where is there melt in the asthenosphere</a:t>
            </a:r>
            <a:r>
              <a:rPr lang="en-US" sz="3600" dirty="0"/>
              <a:t>?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EC0874-966F-F799-18D0-DCB6FE062C0B}"/>
              </a:ext>
            </a:extLst>
          </p:cNvPr>
          <p:cNvCxnSpPr>
            <a:cxnSpLocks/>
          </p:cNvCxnSpPr>
          <p:nvPr/>
        </p:nvCxnSpPr>
        <p:spPr>
          <a:xfrm>
            <a:off x="7518792" y="1829095"/>
            <a:ext cx="0" cy="432221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84C92E-494B-C9D7-89E2-6AF6F0D8881B}"/>
              </a:ext>
            </a:extLst>
          </p:cNvPr>
          <p:cNvCxnSpPr>
            <a:cxnSpLocks/>
          </p:cNvCxnSpPr>
          <p:nvPr/>
        </p:nvCxnSpPr>
        <p:spPr>
          <a:xfrm flipV="1">
            <a:off x="7518792" y="1821765"/>
            <a:ext cx="2680447" cy="120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8BFA10-60ED-3E7B-C5AD-6BEFD0A0B97A}"/>
              </a:ext>
            </a:extLst>
          </p:cNvPr>
          <p:cNvSpPr txBox="1"/>
          <p:nvPr/>
        </p:nvSpPr>
        <p:spPr>
          <a:xfrm rot="16200000">
            <a:off x="6643150" y="3423419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Depth,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58C62-1303-2C9B-517E-46CADB62AFAE}"/>
              </a:ext>
            </a:extLst>
          </p:cNvPr>
          <p:cNvSpPr txBox="1"/>
          <p:nvPr/>
        </p:nvSpPr>
        <p:spPr>
          <a:xfrm>
            <a:off x="7732070" y="1452433"/>
            <a:ext cx="167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 fraction,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8F3EA-1F8C-6405-F497-60EAD6983C0E}"/>
              </a:ext>
            </a:extLst>
          </p:cNvPr>
          <p:cNvSpPr txBox="1"/>
          <p:nvPr/>
        </p:nvSpPr>
        <p:spPr>
          <a:xfrm>
            <a:off x="9564129" y="191235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~1%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586B5D-B5C5-CDA1-24FD-3AA34AA4ED2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567427" y="1821765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20BE1-565C-A20D-ED9E-F4A57C63F50D}"/>
              </a:ext>
            </a:extLst>
          </p:cNvPr>
          <p:cNvCxnSpPr>
            <a:cxnSpLocks/>
          </p:cNvCxnSpPr>
          <p:nvPr/>
        </p:nvCxnSpPr>
        <p:spPr>
          <a:xfrm>
            <a:off x="9572450" y="1825881"/>
            <a:ext cx="0" cy="2752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E1F83A-388B-124B-1FA0-7DCE32C847ED}"/>
              </a:ext>
            </a:extLst>
          </p:cNvPr>
          <p:cNvCxnSpPr>
            <a:cxnSpLocks/>
          </p:cNvCxnSpPr>
          <p:nvPr/>
        </p:nvCxnSpPr>
        <p:spPr>
          <a:xfrm>
            <a:off x="7518792" y="3027348"/>
            <a:ext cx="2045337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45D5CD-B9F5-A070-BC99-97BC34232B0B}"/>
              </a:ext>
            </a:extLst>
          </p:cNvPr>
          <p:cNvCxnSpPr>
            <a:cxnSpLocks/>
          </p:cNvCxnSpPr>
          <p:nvPr/>
        </p:nvCxnSpPr>
        <p:spPr>
          <a:xfrm flipV="1">
            <a:off x="7518792" y="3011438"/>
            <a:ext cx="2045337" cy="1585276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C2E404-D412-5537-08E1-966DD33434BD}"/>
              </a:ext>
            </a:extLst>
          </p:cNvPr>
          <p:cNvSpPr txBox="1"/>
          <p:nvPr/>
        </p:nvSpPr>
        <p:spPr>
          <a:xfrm>
            <a:off x="7502576" y="2674097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12C32E-44E4-DEE2-059F-BC1F0F0078AB}"/>
              </a:ext>
            </a:extLst>
          </p:cNvPr>
          <p:cNvSpPr txBox="1"/>
          <p:nvPr/>
        </p:nvSpPr>
        <p:spPr>
          <a:xfrm>
            <a:off x="7528020" y="4511375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 + 50 km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A6A845F-6480-1DD3-D03B-D92001384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5" y="2483232"/>
            <a:ext cx="5042581" cy="382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A9AE3-D843-E2C1-C5E5-80E2FE11116A}"/>
              </a:ext>
            </a:extLst>
          </p:cNvPr>
          <p:cNvSpPr txBox="1"/>
          <p:nvPr/>
        </p:nvSpPr>
        <p:spPr>
          <a:xfrm>
            <a:off x="189186" y="1404901"/>
            <a:ext cx="5931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Can’t be too specific on the details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FCDD95-6696-F46E-C936-70035A9DC91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30F1D-568B-99C1-85CF-AB84F0044399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397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1CB446-EE12-D900-2A65-A005C6D08700}"/>
              </a:ext>
            </a:extLst>
          </p:cNvPr>
          <p:cNvSpPr txBox="1"/>
          <p:nvPr/>
        </p:nvSpPr>
        <p:spPr>
          <a:xfrm>
            <a:off x="181437" y="265015"/>
            <a:ext cx="9280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- </a:t>
            </a:r>
            <a:r>
              <a:rPr lang="en-US" sz="3600" u="sng" dirty="0"/>
              <a:t>How is the distribution of volcanism related to </a:t>
            </a:r>
          </a:p>
          <a:p>
            <a:r>
              <a:rPr lang="en-US" sz="3600" u="sng" dirty="0"/>
              <a:t>hot asthenosphere</a:t>
            </a:r>
            <a:r>
              <a:rPr lang="en-US" sz="3600" dirty="0"/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7D0D3-9090-A395-DE9A-868162130906}"/>
              </a:ext>
            </a:extLst>
          </p:cNvPr>
          <p:cNvGrpSpPr/>
          <p:nvPr/>
        </p:nvGrpSpPr>
        <p:grpSpPr>
          <a:xfrm>
            <a:off x="752127" y="2022534"/>
            <a:ext cx="5679667" cy="4339260"/>
            <a:chOff x="1328033" y="2532289"/>
            <a:chExt cx="4799783" cy="3667029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156A870-21B0-02A2-A7FE-2EE8AE98B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32" b="64301"/>
            <a:stretch/>
          </p:blipFill>
          <p:spPr bwMode="auto">
            <a:xfrm>
              <a:off x="1328033" y="2532289"/>
              <a:ext cx="4139131" cy="36670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AD2DC7-85B9-80B5-2050-83102B4A7261}"/>
                </a:ext>
              </a:extLst>
            </p:cNvPr>
            <p:cNvSpPr/>
            <p:nvPr/>
          </p:nvSpPr>
          <p:spPr>
            <a:xfrm>
              <a:off x="1328033" y="2532289"/>
              <a:ext cx="190801" cy="249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D18E8C-F716-E870-AA3C-4C94E24D6577}"/>
                </a:ext>
              </a:extLst>
            </p:cNvPr>
            <p:cNvSpPr/>
            <p:nvPr/>
          </p:nvSpPr>
          <p:spPr>
            <a:xfrm>
              <a:off x="5905198" y="2532289"/>
              <a:ext cx="222618" cy="337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682B7C-7166-2887-ECF8-3FBE9E8B14B6}"/>
              </a:ext>
            </a:extLst>
          </p:cNvPr>
          <p:cNvSpPr txBox="1"/>
          <p:nvPr/>
        </p:nvSpPr>
        <p:spPr>
          <a:xfrm>
            <a:off x="1067727" y="1411859"/>
            <a:ext cx="9368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Green dots are Pleistocene or younger volcanism from NAVDAT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F9750A9-F10D-3C4E-98AB-9AD85C653253}"/>
              </a:ext>
            </a:extLst>
          </p:cNvPr>
          <p:cNvCxnSpPr>
            <a:cxnSpLocks/>
          </p:cNvCxnSpPr>
          <p:nvPr/>
        </p:nvCxnSpPr>
        <p:spPr>
          <a:xfrm flipH="1">
            <a:off x="3101788" y="1839310"/>
            <a:ext cx="1186433" cy="47864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805742-4FA1-A730-93B2-BD9DF61D0984}"/>
              </a:ext>
            </a:extLst>
          </p:cNvPr>
          <p:cNvSpPr txBox="1"/>
          <p:nvPr/>
        </p:nvSpPr>
        <p:spPr>
          <a:xfrm>
            <a:off x="5909576" y="1968642"/>
            <a:ext cx="553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Nearly all volcanism occurs where we infer melt with &gt;95% confidence</a:t>
            </a:r>
          </a:p>
          <a:p>
            <a:r>
              <a:rPr lang="en-US" sz="2000" dirty="0"/>
              <a:t> - In fact, there is melt present over wide regions where there is no known recent volcanism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0D935B-1E19-3720-EC1A-180BE1762CCB}"/>
              </a:ext>
            </a:extLst>
          </p:cNvPr>
          <p:cNvCxnSpPr>
            <a:cxnSpLocks/>
          </p:cNvCxnSpPr>
          <p:nvPr/>
        </p:nvCxnSpPr>
        <p:spPr>
          <a:xfrm flipH="1" flipV="1">
            <a:off x="3281277" y="3054339"/>
            <a:ext cx="3487487" cy="113782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280D92-2E28-7AE0-3832-D4402B954BCD}"/>
              </a:ext>
            </a:extLst>
          </p:cNvPr>
          <p:cNvCxnSpPr>
            <a:cxnSpLocks/>
          </p:cNvCxnSpPr>
          <p:nvPr/>
        </p:nvCxnSpPr>
        <p:spPr>
          <a:xfrm flipH="1" flipV="1">
            <a:off x="4533254" y="4488933"/>
            <a:ext cx="2177512" cy="75074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D148B5-D51E-4D7B-1FED-6E755C700D91}"/>
              </a:ext>
            </a:extLst>
          </p:cNvPr>
          <p:cNvSpPr txBox="1"/>
          <p:nvPr/>
        </p:nvSpPr>
        <p:spPr>
          <a:xfrm>
            <a:off x="6715219" y="3545762"/>
            <a:ext cx="3582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Only two exceptions: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ED0E2D-89C2-B365-90B5-EB32E1350FC7}"/>
              </a:ext>
            </a:extLst>
          </p:cNvPr>
          <p:cNvSpPr txBox="1"/>
          <p:nvPr/>
        </p:nvSpPr>
        <p:spPr>
          <a:xfrm>
            <a:off x="6742079" y="3942385"/>
            <a:ext cx="3582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Leucite Hill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3CF24F-62D0-F0E6-8128-42BD1A94C88C}"/>
              </a:ext>
            </a:extLst>
          </p:cNvPr>
          <p:cNvSpPr txBox="1"/>
          <p:nvPr/>
        </p:nvSpPr>
        <p:spPr>
          <a:xfrm>
            <a:off x="6768764" y="5002769"/>
            <a:ext cx="358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Raton Clayton (partly crosses the boundary)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D4C380-2DAF-C6CF-FC0F-80429E5EFF22}"/>
              </a:ext>
            </a:extLst>
          </p:cNvPr>
          <p:cNvSpPr/>
          <p:nvPr/>
        </p:nvSpPr>
        <p:spPr>
          <a:xfrm>
            <a:off x="2919908" y="2841178"/>
            <a:ext cx="562344" cy="398916"/>
          </a:xfrm>
          <a:prstGeom prst="ellipse">
            <a:avLst/>
          </a:prstGeom>
          <a:noFill/>
          <a:ln w="508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B38AE6-4A27-8465-D654-9D5EFA853B8F}"/>
              </a:ext>
            </a:extLst>
          </p:cNvPr>
          <p:cNvSpPr/>
          <p:nvPr/>
        </p:nvSpPr>
        <p:spPr>
          <a:xfrm>
            <a:off x="3970910" y="4246019"/>
            <a:ext cx="562344" cy="398916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51CD78-A942-BE35-EEDE-11C3DB03619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E14D6C-DCBB-033F-C408-DE94625F59C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433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7909F08-0287-EDC9-A777-EF23A975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5" y="2285709"/>
            <a:ext cx="10909739" cy="41151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67426E-2910-5588-A17B-BC0B027FD655}"/>
              </a:ext>
            </a:extLst>
          </p:cNvPr>
          <p:cNvSpPr/>
          <p:nvPr/>
        </p:nvSpPr>
        <p:spPr>
          <a:xfrm>
            <a:off x="504495" y="2285709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060B9F-E436-D38F-5D02-C0285727FD1F}"/>
              </a:ext>
            </a:extLst>
          </p:cNvPr>
          <p:cNvSpPr/>
          <p:nvPr/>
        </p:nvSpPr>
        <p:spPr>
          <a:xfrm>
            <a:off x="5922578" y="2285708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408EEC-79C7-9BF7-5547-7E95F86323C4}"/>
              </a:ext>
            </a:extLst>
          </p:cNvPr>
          <p:cNvSpPr txBox="1"/>
          <p:nvPr/>
        </p:nvSpPr>
        <p:spPr>
          <a:xfrm>
            <a:off x="181437" y="265015"/>
            <a:ext cx="9280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 - </a:t>
            </a:r>
            <a:r>
              <a:rPr lang="en-US" sz="3600" u="sng" dirty="0"/>
              <a:t>How is the distribution of volcanism related to </a:t>
            </a:r>
          </a:p>
          <a:p>
            <a:r>
              <a:rPr lang="en-US" sz="3600" u="sng" dirty="0"/>
              <a:t>hot asthenosphere</a:t>
            </a:r>
            <a:r>
              <a:rPr lang="en-US" sz="3600" dirty="0"/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0B8490-24A1-6A9A-4F41-BDFBF08C15F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5EA6A2-0B72-F093-EA78-46633BE4B2F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EB1CDC-91AB-CFD4-4E42-EA7D229FF409}"/>
              </a:ext>
            </a:extLst>
          </p:cNvPr>
          <p:cNvSpPr txBox="1"/>
          <p:nvPr/>
        </p:nvSpPr>
        <p:spPr>
          <a:xfrm>
            <a:off x="998483" y="202942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B4E7C3-2BED-751D-D5D2-F0F09F7D7FA0}"/>
              </a:ext>
            </a:extLst>
          </p:cNvPr>
          <p:cNvSpPr txBox="1"/>
          <p:nvPr/>
        </p:nvSpPr>
        <p:spPr>
          <a:xfrm>
            <a:off x="6439727" y="2029424"/>
            <a:ext cx="195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 ratios</a:t>
            </a:r>
          </a:p>
        </p:txBody>
      </p:sp>
    </p:spTree>
    <p:extLst>
      <p:ext uri="{BB962C8B-B14F-4D97-AF65-F5344CB8AC3E}">
        <p14:creationId xmlns:p14="http://schemas.microsoft.com/office/powerpoint/2010/main" val="3691159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7909F08-0287-EDC9-A777-EF23A975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5" y="2285709"/>
            <a:ext cx="10909739" cy="41151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67426E-2910-5588-A17B-BC0B027FD655}"/>
              </a:ext>
            </a:extLst>
          </p:cNvPr>
          <p:cNvSpPr/>
          <p:nvPr/>
        </p:nvSpPr>
        <p:spPr>
          <a:xfrm>
            <a:off x="504495" y="2285709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060B9F-E436-D38F-5D02-C0285727FD1F}"/>
              </a:ext>
            </a:extLst>
          </p:cNvPr>
          <p:cNvSpPr/>
          <p:nvPr/>
        </p:nvSpPr>
        <p:spPr>
          <a:xfrm>
            <a:off x="5922578" y="2285708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6D0FB2-E688-2115-1075-6D3CE5C46970}"/>
              </a:ext>
            </a:extLst>
          </p:cNvPr>
          <p:cNvSpPr txBox="1"/>
          <p:nvPr/>
        </p:nvSpPr>
        <p:spPr>
          <a:xfrm>
            <a:off x="779036" y="1559093"/>
            <a:ext cx="5031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Raton-Clayton lavas look pretty normal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408EEC-79C7-9BF7-5547-7E95F86323C4}"/>
              </a:ext>
            </a:extLst>
          </p:cNvPr>
          <p:cNvSpPr txBox="1"/>
          <p:nvPr/>
        </p:nvSpPr>
        <p:spPr>
          <a:xfrm>
            <a:off x="181437" y="265015"/>
            <a:ext cx="9280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 - </a:t>
            </a:r>
            <a:r>
              <a:rPr lang="en-US" sz="3600" u="sng" dirty="0"/>
              <a:t>How is the distribution of volcanism related to </a:t>
            </a:r>
          </a:p>
          <a:p>
            <a:r>
              <a:rPr lang="en-US" sz="3600" u="sng" dirty="0"/>
              <a:t>hot asthenosphere</a:t>
            </a:r>
            <a:r>
              <a:rPr lang="en-US" sz="3600" dirty="0"/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C893A4-EE1A-B6C4-C597-F85C42C45351}"/>
              </a:ext>
            </a:extLst>
          </p:cNvPr>
          <p:cNvSpPr/>
          <p:nvPr/>
        </p:nvSpPr>
        <p:spPr>
          <a:xfrm rot="20922184">
            <a:off x="1671354" y="5025970"/>
            <a:ext cx="2349584" cy="66611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442C71-385A-4752-69A8-D396A2B31741}"/>
              </a:ext>
            </a:extLst>
          </p:cNvPr>
          <p:cNvSpPr/>
          <p:nvPr/>
        </p:nvSpPr>
        <p:spPr>
          <a:xfrm rot="20922184">
            <a:off x="7713274" y="3583204"/>
            <a:ext cx="1072338" cy="104471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F0AD0-E9D4-29FA-675E-76F6FD88C2CD}"/>
              </a:ext>
            </a:extLst>
          </p:cNvPr>
          <p:cNvSpPr/>
          <p:nvPr/>
        </p:nvSpPr>
        <p:spPr>
          <a:xfrm rot="20948177">
            <a:off x="8982735" y="2882492"/>
            <a:ext cx="1774299" cy="84778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Very close to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“melt required”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region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15DDA9-5B8A-2E02-CB35-66E3A7F45DE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E7F9F4-66CA-083F-22A2-F0249B65538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9634D0-18C7-B9B4-897C-EE7AA4A57AE6}"/>
              </a:ext>
            </a:extLst>
          </p:cNvPr>
          <p:cNvSpPr txBox="1"/>
          <p:nvPr/>
        </p:nvSpPr>
        <p:spPr>
          <a:xfrm>
            <a:off x="998483" y="202942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F8567-F1D9-CFBB-5053-35D0FA61AA5C}"/>
              </a:ext>
            </a:extLst>
          </p:cNvPr>
          <p:cNvSpPr txBox="1"/>
          <p:nvPr/>
        </p:nvSpPr>
        <p:spPr>
          <a:xfrm>
            <a:off x="6439727" y="2029424"/>
            <a:ext cx="195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 ratios</a:t>
            </a:r>
          </a:p>
        </p:txBody>
      </p:sp>
    </p:spTree>
    <p:extLst>
      <p:ext uri="{BB962C8B-B14F-4D97-AF65-F5344CB8AC3E}">
        <p14:creationId xmlns:p14="http://schemas.microsoft.com/office/powerpoint/2010/main" val="4077778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7909F08-0287-EDC9-A777-EF23A975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5" y="2285709"/>
            <a:ext cx="10909739" cy="41151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67426E-2910-5588-A17B-BC0B027FD655}"/>
              </a:ext>
            </a:extLst>
          </p:cNvPr>
          <p:cNvSpPr/>
          <p:nvPr/>
        </p:nvSpPr>
        <p:spPr>
          <a:xfrm>
            <a:off x="504495" y="2285709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060B9F-E436-D38F-5D02-C0285727FD1F}"/>
              </a:ext>
            </a:extLst>
          </p:cNvPr>
          <p:cNvSpPr/>
          <p:nvPr/>
        </p:nvSpPr>
        <p:spPr>
          <a:xfrm>
            <a:off x="5922578" y="2285708"/>
            <a:ext cx="346843" cy="44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E0CEF-57B4-FB0C-18FC-04B9781E6608}"/>
              </a:ext>
            </a:extLst>
          </p:cNvPr>
          <p:cNvSpPr txBox="1"/>
          <p:nvPr/>
        </p:nvSpPr>
        <p:spPr>
          <a:xfrm>
            <a:off x="998483" y="202942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EA9462-FFAA-B856-E421-9DDE9DE04EEF}"/>
              </a:ext>
            </a:extLst>
          </p:cNvPr>
          <p:cNvSpPr txBox="1"/>
          <p:nvPr/>
        </p:nvSpPr>
        <p:spPr>
          <a:xfrm>
            <a:off x="6439727" y="2029424"/>
            <a:ext cx="195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Composition ratios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6D0FB2-E688-2115-1075-6D3CE5C46970}"/>
              </a:ext>
            </a:extLst>
          </p:cNvPr>
          <p:cNvSpPr txBox="1"/>
          <p:nvPr/>
        </p:nvSpPr>
        <p:spPr>
          <a:xfrm>
            <a:off x="779036" y="1559093"/>
            <a:ext cx="8780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Leucite Hills are ultrapotassic and furthest from “hot asthenosphere”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408EEC-79C7-9BF7-5547-7E95F86323C4}"/>
              </a:ext>
            </a:extLst>
          </p:cNvPr>
          <p:cNvSpPr txBox="1"/>
          <p:nvPr/>
        </p:nvSpPr>
        <p:spPr>
          <a:xfrm>
            <a:off x="181437" y="265015"/>
            <a:ext cx="9280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 - </a:t>
            </a:r>
            <a:r>
              <a:rPr lang="en-US" sz="3600" u="sng" dirty="0"/>
              <a:t>How is the distribution of volcanism related to </a:t>
            </a:r>
          </a:p>
          <a:p>
            <a:r>
              <a:rPr lang="en-US" sz="3600" u="sng" dirty="0"/>
              <a:t>hot asthenosphere</a:t>
            </a:r>
            <a:r>
              <a:rPr lang="en-US" sz="3600" dirty="0"/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C893A4-EE1A-B6C4-C597-F85C42C45351}"/>
              </a:ext>
            </a:extLst>
          </p:cNvPr>
          <p:cNvSpPr/>
          <p:nvPr/>
        </p:nvSpPr>
        <p:spPr>
          <a:xfrm rot="18076519">
            <a:off x="835877" y="3191653"/>
            <a:ext cx="3303171" cy="150732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442C71-385A-4752-69A8-D396A2B31741}"/>
              </a:ext>
            </a:extLst>
          </p:cNvPr>
          <p:cNvSpPr/>
          <p:nvPr/>
        </p:nvSpPr>
        <p:spPr>
          <a:xfrm rot="20922184">
            <a:off x="6873806" y="4548660"/>
            <a:ext cx="1173000" cy="153968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F0AD0-E9D4-29FA-675E-76F6FD88C2CD}"/>
              </a:ext>
            </a:extLst>
          </p:cNvPr>
          <p:cNvSpPr/>
          <p:nvPr/>
        </p:nvSpPr>
        <p:spPr>
          <a:xfrm rot="20948177">
            <a:off x="4689504" y="4756308"/>
            <a:ext cx="1827032" cy="703023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Clearly above an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“MLD”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145E71-0A91-CA9E-294E-02200312AC92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72908F-D5AE-B1B0-B7C7-1E111969F707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9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20362B-3F1E-C92C-4582-F4A192D14111}"/>
              </a:ext>
            </a:extLst>
          </p:cNvPr>
          <p:cNvSpPr txBox="1"/>
          <p:nvPr/>
        </p:nvSpPr>
        <p:spPr>
          <a:xfrm>
            <a:off x="168165" y="399393"/>
            <a:ext cx="12172178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Conclusions, Part 1:</a:t>
            </a:r>
          </a:p>
          <a:p>
            <a:endParaRPr lang="en-US" dirty="0"/>
          </a:p>
          <a:p>
            <a:pPr marL="457200" indent="-457200">
              <a:buFontTx/>
              <a:buChar char="-"/>
            </a:pPr>
            <a:r>
              <a:rPr lang="en-US" sz="2800" u="sng" dirty="0"/>
              <a:t>How thick is the lithosphere</a:t>
            </a:r>
            <a:r>
              <a:rPr lang="en-US" sz="2800" dirty="0"/>
              <a:t>?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LAB occurs at 60-80 km depth except beneath beneath the Wyoming Craton</a:t>
            </a:r>
          </a:p>
          <a:p>
            <a:pPr lvl="1"/>
            <a:r>
              <a:rPr lang="en-US" sz="2800" dirty="0"/>
              <a:t>and stable North America, where the LAB may be much deeper.</a:t>
            </a:r>
          </a:p>
          <a:p>
            <a:pPr lvl="1"/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u="sng" dirty="0"/>
              <a:t>Where is there melt in the asthenosphere</a:t>
            </a:r>
            <a:r>
              <a:rPr lang="en-US" sz="2800" dirty="0"/>
              <a:t>? 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Melt is confidently identified across the Basin and Range province and </a:t>
            </a:r>
          </a:p>
          <a:p>
            <a:pPr lvl="1"/>
            <a:r>
              <a:rPr lang="en-US" sz="2800" dirty="0"/>
              <a:t>beneath the edges of the Colorado Plateau</a:t>
            </a:r>
          </a:p>
          <a:p>
            <a:pPr lvl="1"/>
            <a:endParaRPr lang="en-US" sz="2800" dirty="0"/>
          </a:p>
          <a:p>
            <a:r>
              <a:rPr lang="en-US" sz="2800" dirty="0"/>
              <a:t>-    </a:t>
            </a:r>
            <a:r>
              <a:rPr lang="en-US" sz="2800" u="sng" dirty="0"/>
              <a:t>How is the distribution of volcanism related to hot asthenosphere</a:t>
            </a:r>
            <a:r>
              <a:rPr lang="en-US" sz="2800" dirty="0"/>
              <a:t>?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Volcanism occurs above melt bearing asthenosphere with one major </a:t>
            </a:r>
          </a:p>
          <a:p>
            <a:pPr lvl="1"/>
            <a:r>
              <a:rPr lang="en-US" sz="2800" dirty="0"/>
              <a:t>exception, the ultrapotassic Leucite Hills.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2C0405-3E69-E733-F1C3-6A41FBC02C5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C2B4B9-DEED-B00F-1222-92E5E37B8899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182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387B11-C4BF-A308-4663-A7D595FF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1121924"/>
          </a:xfrm>
        </p:spPr>
        <p:txBody>
          <a:bodyPr>
            <a:normAutofit/>
          </a:bodyPr>
          <a:lstStyle/>
          <a:p>
            <a:r>
              <a:rPr lang="en-US" sz="4000" dirty="0"/>
              <a:t>Ongoing research - </a:t>
            </a:r>
            <a:r>
              <a:rPr lang="en-US" sz="4000" u="sng" dirty="0"/>
              <a:t>Revisiting the continental </a:t>
            </a:r>
            <a:r>
              <a:rPr lang="en-US" sz="4000" u="sng" dirty="0" err="1"/>
              <a:t>moho</a:t>
            </a:r>
            <a:endParaRPr lang="en-US" sz="4000" u="sng" dirty="0"/>
          </a:p>
        </p:txBody>
      </p:sp>
      <p:pic>
        <p:nvPicPr>
          <p:cNvPr id="35" name="Picture 34" descr="Diagram, map&#10;&#10;Description automatically generated">
            <a:extLst>
              <a:ext uri="{FF2B5EF4-FFF2-40B4-BE49-F238E27FC236}">
                <a16:creationId xmlns:a16="http://schemas.microsoft.com/office/drawing/2014/main" id="{BBEFE0B8-2E4B-16A0-7CAA-B5F69AA1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025" y="2037521"/>
            <a:ext cx="7772400" cy="4387471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6A0C905-5F9E-CB9A-C59C-7FE49083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3" y="2600738"/>
            <a:ext cx="3090987" cy="3690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76A0E-7CC3-3E69-963E-602CD22803D9}"/>
              </a:ext>
            </a:extLst>
          </p:cNvPr>
          <p:cNvSpPr txBox="1"/>
          <p:nvPr/>
        </p:nvSpPr>
        <p:spPr>
          <a:xfrm>
            <a:off x="347870" y="1630018"/>
            <a:ext cx="324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hypothesis:</a:t>
            </a:r>
          </a:p>
          <a:p>
            <a:r>
              <a:rPr lang="en-US" dirty="0"/>
              <a:t>Globally average crust</a:t>
            </a:r>
          </a:p>
          <a:p>
            <a:r>
              <a:rPr lang="en-US" dirty="0"/>
              <a:t>Mantle on continental geotherm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FF27DE-2101-5253-73BA-4B8C4FD27072}"/>
              </a:ext>
            </a:extLst>
          </p:cNvPr>
          <p:cNvCxnSpPr>
            <a:cxnSpLocks/>
          </p:cNvCxnSpPr>
          <p:nvPr/>
        </p:nvCxnSpPr>
        <p:spPr>
          <a:xfrm>
            <a:off x="2126974" y="2912165"/>
            <a:ext cx="1083365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8BCD72-878C-63B0-4291-F43E8BDC46E0}"/>
              </a:ext>
            </a:extLst>
          </p:cNvPr>
          <p:cNvSpPr txBox="1"/>
          <p:nvPr/>
        </p:nvSpPr>
        <p:spPr>
          <a:xfrm>
            <a:off x="4486222" y="1426926"/>
            <a:ext cx="557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Jump in Vs across the </a:t>
            </a:r>
            <a:r>
              <a:rPr lang="en-US" dirty="0" err="1"/>
              <a:t>moho</a:t>
            </a:r>
            <a:r>
              <a:rPr lang="en-US" dirty="0"/>
              <a:t> in Shen and </a:t>
            </a:r>
            <a:r>
              <a:rPr lang="en-US" dirty="0" err="1"/>
              <a:t>Ritzwoller</a:t>
            </a:r>
            <a:r>
              <a:rPr lang="en-US" dirty="0"/>
              <a:t>, 2016</a:t>
            </a:r>
          </a:p>
          <a:p>
            <a:r>
              <a:rPr lang="en-US" dirty="0"/>
              <a:t>Used as a constraint for the mantle model I just discussed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04CBB-E146-BF9D-9A5E-270476F04C12}"/>
              </a:ext>
            </a:extLst>
          </p:cNvPr>
          <p:cNvSpPr txBox="1"/>
          <p:nvPr/>
        </p:nvSpPr>
        <p:spPr>
          <a:xfrm>
            <a:off x="1883466" y="2524539"/>
            <a:ext cx="163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Vs=0.7-9 km/s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53F82D-3E47-589A-2AD8-A40F5DD66A92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EC2412-FA9A-C993-399D-D28A7ADEFE20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147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iagram, map&#10;&#10;Description automatically generated">
            <a:extLst>
              <a:ext uri="{FF2B5EF4-FFF2-40B4-BE49-F238E27FC236}">
                <a16:creationId xmlns:a16="http://schemas.microsoft.com/office/drawing/2014/main" id="{BBEFE0B8-2E4B-16A0-7CAA-B5F69AA1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025" y="2037521"/>
            <a:ext cx="7772400" cy="4387471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6A0C905-5F9E-CB9A-C59C-7FE49083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3" y="2600738"/>
            <a:ext cx="3090987" cy="3690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76A0E-7CC3-3E69-963E-602CD22803D9}"/>
              </a:ext>
            </a:extLst>
          </p:cNvPr>
          <p:cNvSpPr txBox="1"/>
          <p:nvPr/>
        </p:nvSpPr>
        <p:spPr>
          <a:xfrm>
            <a:off x="347870" y="1630018"/>
            <a:ext cx="324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hypothesis:</a:t>
            </a:r>
          </a:p>
          <a:p>
            <a:r>
              <a:rPr lang="en-US" dirty="0"/>
              <a:t>Globally average crust</a:t>
            </a:r>
          </a:p>
          <a:p>
            <a:r>
              <a:rPr lang="en-US" dirty="0"/>
              <a:t>Mantle on continental geotherm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FF27DE-2101-5253-73BA-4B8C4FD27072}"/>
              </a:ext>
            </a:extLst>
          </p:cNvPr>
          <p:cNvCxnSpPr>
            <a:cxnSpLocks/>
          </p:cNvCxnSpPr>
          <p:nvPr/>
        </p:nvCxnSpPr>
        <p:spPr>
          <a:xfrm>
            <a:off x="2126974" y="2912165"/>
            <a:ext cx="1083365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00C7B9-91B4-8171-2412-074BF001BDB5}"/>
              </a:ext>
            </a:extLst>
          </p:cNvPr>
          <p:cNvCxnSpPr/>
          <p:nvPr/>
        </p:nvCxnSpPr>
        <p:spPr>
          <a:xfrm flipH="1">
            <a:off x="11390244" y="1948070"/>
            <a:ext cx="5565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F1B78E-56E4-2028-2680-6307C6AC4509}"/>
              </a:ext>
            </a:extLst>
          </p:cNvPr>
          <p:cNvSpPr txBox="1"/>
          <p:nvPr/>
        </p:nvSpPr>
        <p:spPr>
          <a:xfrm>
            <a:off x="11499574" y="159026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5233A-70EC-F521-C82D-F52EF5D871D7}"/>
              </a:ext>
            </a:extLst>
          </p:cNvPr>
          <p:cNvSpPr/>
          <p:nvPr/>
        </p:nvSpPr>
        <p:spPr>
          <a:xfrm>
            <a:off x="11300791" y="1580322"/>
            <a:ext cx="745435" cy="132114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449724-5DF1-E493-2F77-DEF44B788A4E}"/>
              </a:ext>
            </a:extLst>
          </p:cNvPr>
          <p:cNvCxnSpPr/>
          <p:nvPr/>
        </p:nvCxnSpPr>
        <p:spPr>
          <a:xfrm flipH="1">
            <a:off x="11445928" y="2759893"/>
            <a:ext cx="5565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14DDB0-D518-B276-AE27-F2E9EBC31983}"/>
              </a:ext>
            </a:extLst>
          </p:cNvPr>
          <p:cNvSpPr txBox="1"/>
          <p:nvPr/>
        </p:nvSpPr>
        <p:spPr>
          <a:xfrm>
            <a:off x="11555258" y="24020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88C78-47E9-96BD-85EC-4601A01E5078}"/>
              </a:ext>
            </a:extLst>
          </p:cNvPr>
          <p:cNvSpPr txBox="1"/>
          <p:nvPr/>
        </p:nvSpPr>
        <p:spPr>
          <a:xfrm>
            <a:off x="1883466" y="2524539"/>
            <a:ext cx="163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Vs=0.7-9 km/s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65F25C-8F30-3473-A46B-54F52287126A}"/>
              </a:ext>
            </a:extLst>
          </p:cNvPr>
          <p:cNvSpPr txBox="1">
            <a:spLocks/>
          </p:cNvSpPr>
          <p:nvPr/>
        </p:nvSpPr>
        <p:spPr>
          <a:xfrm>
            <a:off x="109330" y="368946"/>
            <a:ext cx="11628784" cy="112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Ongoing research - </a:t>
            </a:r>
            <a:r>
              <a:rPr lang="en-US" sz="4000" u="sng" dirty="0"/>
              <a:t>Revisiting the continental </a:t>
            </a:r>
            <a:r>
              <a:rPr lang="en-US" sz="4000" u="sng" dirty="0" err="1"/>
              <a:t>moho</a:t>
            </a:r>
            <a:endParaRPr lang="en-US" sz="40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AE2BF8-3DF9-619E-C386-5341795F2C6D}"/>
              </a:ext>
            </a:extLst>
          </p:cNvPr>
          <p:cNvSpPr txBox="1"/>
          <p:nvPr/>
        </p:nvSpPr>
        <p:spPr>
          <a:xfrm>
            <a:off x="4486222" y="1426926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Jump in Vs across the </a:t>
            </a:r>
            <a:r>
              <a:rPr lang="en-US" dirty="0" err="1"/>
              <a:t>moho</a:t>
            </a:r>
            <a:r>
              <a:rPr lang="en-US" dirty="0"/>
              <a:t> in Shen and </a:t>
            </a:r>
            <a:r>
              <a:rPr lang="en-US" dirty="0" err="1"/>
              <a:t>Ritzwoller</a:t>
            </a:r>
            <a:r>
              <a:rPr lang="en-US" dirty="0"/>
              <a:t>, 2016</a:t>
            </a:r>
          </a:p>
          <a:p>
            <a:r>
              <a:rPr lang="en-US" dirty="0"/>
              <a:t>Used as a constraint for the mantle model I just discussed	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303399-3FA4-7868-D2F9-0DE4312E2CB3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39EE5A-F337-2E49-1C6E-86A4185DB39F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, screenshot, line, sketch&#10;&#10;Description automatically generated">
            <a:extLst>
              <a:ext uri="{FF2B5EF4-FFF2-40B4-BE49-F238E27FC236}">
                <a16:creationId xmlns:a16="http://schemas.microsoft.com/office/drawing/2014/main" id="{B00239F4-5BBF-D1AB-8106-270E3BEC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0" y="2661006"/>
            <a:ext cx="3985941" cy="3279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4E3E7-8917-EF0F-0065-9B2E96A585EF}"/>
              </a:ext>
            </a:extLst>
          </p:cNvPr>
          <p:cNvSpPr txBox="1"/>
          <p:nvPr/>
        </p:nvSpPr>
        <p:spPr>
          <a:xfrm>
            <a:off x="1130157" y="2003460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Patterns of mantle flow</a:t>
            </a:r>
          </a:p>
          <a:p>
            <a:r>
              <a:rPr lang="en-US" dirty="0"/>
              <a:t>beneath volcanic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60F90-4EDA-0473-8A56-CA838EAFBCA4}"/>
              </a:ext>
            </a:extLst>
          </p:cNvPr>
          <p:cNvSpPr txBox="1"/>
          <p:nvPr/>
        </p:nvSpPr>
        <p:spPr>
          <a:xfrm>
            <a:off x="1592495" y="5989833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et al.,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DDBF-5BD0-AE67-2B6D-72769E1B643D}"/>
              </a:ext>
            </a:extLst>
          </p:cNvPr>
          <p:cNvSpPr txBox="1"/>
          <p:nvPr/>
        </p:nvSpPr>
        <p:spPr>
          <a:xfrm>
            <a:off x="101665" y="0"/>
            <a:ext cx="10109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“5. What drives volcanism?”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5D76C-D021-E7E2-4159-ED99AB461B67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145840-20C4-41A1-BA78-449570363225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019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79D4DC2B-9BB8-7199-142F-B036D3FE6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40" y="2036882"/>
            <a:ext cx="7772400" cy="4425644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6A0C905-5F9E-CB9A-C59C-7FE49083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3" y="2600738"/>
            <a:ext cx="3090987" cy="3690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76A0E-7CC3-3E69-963E-602CD22803D9}"/>
              </a:ext>
            </a:extLst>
          </p:cNvPr>
          <p:cNvSpPr txBox="1"/>
          <p:nvPr/>
        </p:nvSpPr>
        <p:spPr>
          <a:xfrm>
            <a:off x="347870" y="1630018"/>
            <a:ext cx="324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hypothesis:</a:t>
            </a:r>
          </a:p>
          <a:p>
            <a:r>
              <a:rPr lang="en-US" dirty="0"/>
              <a:t>Globally average crust</a:t>
            </a:r>
          </a:p>
          <a:p>
            <a:r>
              <a:rPr lang="en-US" dirty="0"/>
              <a:t>Mantle on continental geotherm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FF27DE-2101-5253-73BA-4B8C4FD27072}"/>
              </a:ext>
            </a:extLst>
          </p:cNvPr>
          <p:cNvCxnSpPr>
            <a:cxnSpLocks/>
          </p:cNvCxnSpPr>
          <p:nvPr/>
        </p:nvCxnSpPr>
        <p:spPr>
          <a:xfrm>
            <a:off x="2126974" y="2912165"/>
            <a:ext cx="1083365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8A79BF-6C95-E703-70BD-F69954DD94A5}"/>
              </a:ext>
            </a:extLst>
          </p:cNvPr>
          <p:cNvSpPr txBox="1"/>
          <p:nvPr/>
        </p:nvSpPr>
        <p:spPr>
          <a:xfrm>
            <a:off x="4572000" y="1723292"/>
            <a:ext cx="559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Vs in Crust 1.0 – it’s not just the null hypothesis that’s off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A6DC28-65C4-575C-380C-C5677AABF4B1}"/>
              </a:ext>
            </a:extLst>
          </p:cNvPr>
          <p:cNvCxnSpPr/>
          <p:nvPr/>
        </p:nvCxnSpPr>
        <p:spPr>
          <a:xfrm flipH="1">
            <a:off x="11390244" y="1948070"/>
            <a:ext cx="5565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DF52C2-E731-E699-6FD7-D2122420D48A}"/>
              </a:ext>
            </a:extLst>
          </p:cNvPr>
          <p:cNvSpPr txBox="1"/>
          <p:nvPr/>
        </p:nvSpPr>
        <p:spPr>
          <a:xfrm>
            <a:off x="11499574" y="159026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7A1F8E-D353-0671-896F-599B1360FC5E}"/>
              </a:ext>
            </a:extLst>
          </p:cNvPr>
          <p:cNvSpPr/>
          <p:nvPr/>
        </p:nvSpPr>
        <p:spPr>
          <a:xfrm>
            <a:off x="11300791" y="1580322"/>
            <a:ext cx="745435" cy="132114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1C602A-8C18-4606-7266-33480D2963B9}"/>
              </a:ext>
            </a:extLst>
          </p:cNvPr>
          <p:cNvCxnSpPr/>
          <p:nvPr/>
        </p:nvCxnSpPr>
        <p:spPr>
          <a:xfrm flipH="1">
            <a:off x="11445928" y="2759893"/>
            <a:ext cx="5565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585DE3-CF25-708E-824F-403187951561}"/>
              </a:ext>
            </a:extLst>
          </p:cNvPr>
          <p:cNvSpPr txBox="1"/>
          <p:nvPr/>
        </p:nvSpPr>
        <p:spPr>
          <a:xfrm>
            <a:off x="11555258" y="24020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4B888D-CE8E-F527-09E4-B4CD84C7DAB3}"/>
              </a:ext>
            </a:extLst>
          </p:cNvPr>
          <p:cNvSpPr txBox="1"/>
          <p:nvPr/>
        </p:nvSpPr>
        <p:spPr>
          <a:xfrm>
            <a:off x="1883466" y="2524539"/>
            <a:ext cx="163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Vs=0.7-9 km/s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4F63C3-2737-7603-A500-27DF021D60F3}"/>
              </a:ext>
            </a:extLst>
          </p:cNvPr>
          <p:cNvSpPr txBox="1">
            <a:spLocks/>
          </p:cNvSpPr>
          <p:nvPr/>
        </p:nvSpPr>
        <p:spPr>
          <a:xfrm>
            <a:off x="109330" y="368946"/>
            <a:ext cx="11628784" cy="112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Ongoing research - </a:t>
            </a:r>
            <a:r>
              <a:rPr lang="en-US" sz="4000" u="sng" dirty="0"/>
              <a:t>Revisiting the continental </a:t>
            </a:r>
            <a:r>
              <a:rPr lang="en-US" sz="4000" u="sng" dirty="0" err="1"/>
              <a:t>moho</a:t>
            </a:r>
            <a:endParaRPr lang="en-US" sz="4000" u="sng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A9A81B-0E82-46AA-3368-F597229EF6DE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12DFE0-BC0E-4635-9C5D-03BE25B24CAE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87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387B11-C4BF-A308-4663-A7D595FF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11219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Future research directions</a:t>
            </a:r>
            <a:br>
              <a:rPr lang="en-US" sz="4000" dirty="0"/>
            </a:br>
            <a:r>
              <a:rPr lang="en-US" sz="4000" dirty="0"/>
              <a:t>Why care about the velocities at the </a:t>
            </a:r>
            <a:r>
              <a:rPr lang="en-US" sz="4000" dirty="0" err="1"/>
              <a:t>moho</a:t>
            </a:r>
            <a:r>
              <a:rPr lang="en-US" sz="4000" dirty="0"/>
              <a:t>?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0E61AD-0DA5-F8A2-C9FB-EB263A185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6" r="62080"/>
          <a:stretch/>
        </p:blipFill>
        <p:spPr>
          <a:xfrm>
            <a:off x="750444" y="1689652"/>
            <a:ext cx="2290929" cy="466781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35BD33-8C46-F095-5284-B50E5B23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38" t="5026" r="607"/>
          <a:stretch/>
        </p:blipFill>
        <p:spPr>
          <a:xfrm>
            <a:off x="2991677" y="1712843"/>
            <a:ext cx="1749287" cy="4667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EEFFF8-4C02-7B5E-D00D-094A4A7277EC}"/>
              </a:ext>
            </a:extLst>
          </p:cNvPr>
          <p:cNvSpPr txBox="1"/>
          <p:nvPr/>
        </p:nvSpPr>
        <p:spPr>
          <a:xfrm>
            <a:off x="6110654" y="1415562"/>
            <a:ext cx="5906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of a new inversion with “adaptive mesh refinement”</a:t>
            </a:r>
          </a:p>
          <a:p>
            <a:r>
              <a:rPr lang="en-US" dirty="0"/>
              <a:t>and much higher frequency data (</a:t>
            </a:r>
            <a:r>
              <a:rPr lang="en-US" dirty="0" err="1"/>
              <a:t>ie</a:t>
            </a:r>
            <a:r>
              <a:rPr lang="en-US" dirty="0"/>
              <a:t>, better depth resolution)</a:t>
            </a:r>
          </a:p>
          <a:p>
            <a:r>
              <a:rPr lang="en-US" dirty="0"/>
              <a:t>Black recovered, red synthetic. Appears to work!</a:t>
            </a:r>
          </a:p>
        </p:txBody>
      </p:sp>
      <p:pic>
        <p:nvPicPr>
          <p:cNvPr id="4" name="Picture 3" descr="A diagram of a wave graph&#10;&#10;Description automatically generated">
            <a:extLst>
              <a:ext uri="{FF2B5EF4-FFF2-40B4-BE49-F238E27FC236}">
                <a16:creationId xmlns:a16="http://schemas.microsoft.com/office/drawing/2014/main" id="{F703A2ED-69DA-EBA3-B033-338365E6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52" y="2474257"/>
            <a:ext cx="4648090" cy="38853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BAA3D0C-3117-AD2B-84C8-11C811C97EF5}"/>
              </a:ext>
            </a:extLst>
          </p:cNvPr>
          <p:cNvSpPr/>
          <p:nvPr/>
        </p:nvSpPr>
        <p:spPr>
          <a:xfrm>
            <a:off x="10811435" y="2474259"/>
            <a:ext cx="304800" cy="3765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87915-87E3-75F2-F4FB-F648AE730D00}"/>
              </a:ext>
            </a:extLst>
          </p:cNvPr>
          <p:cNvSpPr/>
          <p:nvPr/>
        </p:nvSpPr>
        <p:spPr>
          <a:xfrm>
            <a:off x="8722658" y="2429435"/>
            <a:ext cx="313766" cy="6006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B2E4C0-12F6-CCB8-ED42-4045E23FB6CC}"/>
              </a:ext>
            </a:extLst>
          </p:cNvPr>
          <p:cNvSpPr/>
          <p:nvPr/>
        </p:nvSpPr>
        <p:spPr>
          <a:xfrm>
            <a:off x="6203576" y="2402541"/>
            <a:ext cx="510989" cy="6006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E42E1F6-6B2D-F147-9DA7-B3346EF40442}"/>
              </a:ext>
            </a:extLst>
          </p:cNvPr>
          <p:cNvSpPr/>
          <p:nvPr/>
        </p:nvSpPr>
        <p:spPr>
          <a:xfrm>
            <a:off x="10901083" y="4303059"/>
            <a:ext cx="627529" cy="1613647"/>
          </a:xfrm>
          <a:prstGeom prst="rightBrac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0E81B-D9A9-ADBA-9345-4A02D3774FC2}"/>
              </a:ext>
            </a:extLst>
          </p:cNvPr>
          <p:cNvSpPr txBox="1"/>
          <p:nvPr/>
        </p:nvSpPr>
        <p:spPr>
          <a:xfrm>
            <a:off x="10847294" y="3352799"/>
            <a:ext cx="1201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</a:t>
            </a:r>
          </a:p>
          <a:p>
            <a:pPr algn="ctr"/>
            <a:r>
              <a:rPr lang="en-US" dirty="0"/>
              <a:t>generation</a:t>
            </a:r>
          </a:p>
          <a:p>
            <a:pPr algn="ctr"/>
            <a:r>
              <a:rPr lang="en-US" dirty="0"/>
              <a:t>of models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D6F59E-9110-8048-105A-081320BC6336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1C8DC5-F414-C0F0-E487-8447DED2AD22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068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96380-8650-14A2-ACBA-0143E4A8B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F20D3CB-E56E-09B7-2506-1303063BAD1A}"/>
              </a:ext>
            </a:extLst>
          </p:cNvPr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3655DC-9CFB-4076-31FB-496BAE33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18" name="Picture 17" descr="A map of the area&#10;&#10;Description automatically generated">
            <a:extLst>
              <a:ext uri="{FF2B5EF4-FFF2-40B4-BE49-F238E27FC236}">
                <a16:creationId xmlns:a16="http://schemas.microsoft.com/office/drawing/2014/main" id="{E4AB3206-E29D-4B6E-ADA5-AB10573D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4" y="1881352"/>
            <a:ext cx="5803912" cy="3806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1E8422-530B-5CAE-3936-D2F2AB2C9986}"/>
              </a:ext>
            </a:extLst>
          </p:cNvPr>
          <p:cNvSpPr txBox="1"/>
          <p:nvPr/>
        </p:nvSpPr>
        <p:spPr>
          <a:xfrm>
            <a:off x="1030014" y="1429407"/>
            <a:ext cx="43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sites in the north-eastern United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E101E-1A69-C9C1-FDAF-E70F156CAD18}"/>
              </a:ext>
            </a:extLst>
          </p:cNvPr>
          <p:cNvSpPr/>
          <p:nvPr/>
        </p:nvSpPr>
        <p:spPr>
          <a:xfrm>
            <a:off x="9858703" y="746234"/>
            <a:ext cx="430925" cy="3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EAA44D-CAFC-8CBF-FC19-A91F01531B08}"/>
              </a:ext>
            </a:extLst>
          </p:cNvPr>
          <p:cNvSpPr txBox="1"/>
          <p:nvPr/>
        </p:nvSpPr>
        <p:spPr>
          <a:xfrm>
            <a:off x="2921876" y="5675586"/>
            <a:ext cx="337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Schulte—</a:t>
            </a:r>
            <a:r>
              <a:rPr lang="en-US" dirty="0" err="1"/>
              <a:t>Pelkum</a:t>
            </a:r>
            <a:r>
              <a:rPr lang="en-US" dirty="0"/>
              <a:t> et al., 2017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37F9F0-AC72-4857-6DE0-7B0C0A8DEEE8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487299-AB20-4EDC-CEE2-E523FBCDC920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346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054E-55E7-099F-B8B8-32AB33848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8D0CF0B-F3A4-0BE9-D168-9A7DB5CD5648}"/>
              </a:ext>
            </a:extLst>
          </p:cNvPr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3C3BC1-84B1-9146-38A6-7909813E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18" name="Picture 17" descr="A map of the area&#10;&#10;Description automatically generated">
            <a:extLst>
              <a:ext uri="{FF2B5EF4-FFF2-40B4-BE49-F238E27FC236}">
                <a16:creationId xmlns:a16="http://schemas.microsoft.com/office/drawing/2014/main" id="{6CF3E0D9-B50A-540F-9861-B8DA77E1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4" y="1881352"/>
            <a:ext cx="5803912" cy="3806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0D68BF-C2AE-AE79-60DF-936A0795C29F}"/>
              </a:ext>
            </a:extLst>
          </p:cNvPr>
          <p:cNvSpPr txBox="1"/>
          <p:nvPr/>
        </p:nvSpPr>
        <p:spPr>
          <a:xfrm>
            <a:off x="1030014" y="1429407"/>
            <a:ext cx="43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sites in the north-eastern United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40456B-6191-8B5E-4B06-6D12C6C18C74}"/>
              </a:ext>
            </a:extLst>
          </p:cNvPr>
          <p:cNvSpPr/>
          <p:nvPr/>
        </p:nvSpPr>
        <p:spPr>
          <a:xfrm>
            <a:off x="9858703" y="746234"/>
            <a:ext cx="430925" cy="3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521FD3-5911-353D-B831-E64D8CE68A23}"/>
              </a:ext>
            </a:extLst>
          </p:cNvPr>
          <p:cNvSpPr/>
          <p:nvPr/>
        </p:nvSpPr>
        <p:spPr>
          <a:xfrm>
            <a:off x="1166648" y="3815255"/>
            <a:ext cx="1271752" cy="113511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91A0E-BB07-1592-9EE3-C65DFB983112}"/>
              </a:ext>
            </a:extLst>
          </p:cNvPr>
          <p:cNvSpPr txBox="1"/>
          <p:nvPr/>
        </p:nvSpPr>
        <p:spPr>
          <a:xfrm>
            <a:off x="2921876" y="5675586"/>
            <a:ext cx="337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Schulte—</a:t>
            </a:r>
            <a:r>
              <a:rPr lang="en-US" dirty="0" err="1"/>
              <a:t>Pelkum</a:t>
            </a:r>
            <a:r>
              <a:rPr lang="en-US" dirty="0"/>
              <a:t> et al., 2017</a:t>
            </a:r>
          </a:p>
        </p:txBody>
      </p:sp>
      <p:pic>
        <p:nvPicPr>
          <p:cNvPr id="8" name="Picture 7" descr="A graph of a graph showing the depth of a graph&#10;&#10;Description automatically generated with medium confidence">
            <a:extLst>
              <a:ext uri="{FF2B5EF4-FFF2-40B4-BE49-F238E27FC236}">
                <a16:creationId xmlns:a16="http://schemas.microsoft.com/office/drawing/2014/main" id="{BBA79153-6EAF-F15E-7237-043E3DA16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163" y="420413"/>
            <a:ext cx="5634713" cy="60854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5B1D8B-BC9C-E81F-58D5-4D91C667AD72}"/>
              </a:ext>
            </a:extLst>
          </p:cNvPr>
          <p:cNvSpPr/>
          <p:nvPr/>
        </p:nvSpPr>
        <p:spPr>
          <a:xfrm>
            <a:off x="9953296" y="651640"/>
            <a:ext cx="566922" cy="3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AE70A-25F8-7748-38F7-873A05EE287F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F9DDD0-44E3-EE44-1BA3-24E06759A0BD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2831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7496-76B8-4ED3-2D6D-4888E845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study&#10;&#10;Description automatically generated">
            <a:extLst>
              <a:ext uri="{FF2B5EF4-FFF2-40B4-BE49-F238E27FC236}">
                <a16:creationId xmlns:a16="http://schemas.microsoft.com/office/drawing/2014/main" id="{5515589F-3D49-A780-D19F-1018AB8F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039" y="483474"/>
            <a:ext cx="5207877" cy="60758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A7EB89-5ADA-C0F8-DC5E-5250F63E91C7}"/>
              </a:ext>
            </a:extLst>
          </p:cNvPr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DF4B8F-B80F-AFA7-C69D-9AABC6B6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18" name="Picture 17" descr="A map of the area&#10;&#10;Description automatically generated">
            <a:extLst>
              <a:ext uri="{FF2B5EF4-FFF2-40B4-BE49-F238E27FC236}">
                <a16:creationId xmlns:a16="http://schemas.microsoft.com/office/drawing/2014/main" id="{DDBA4450-A756-701C-5CC1-FAB0D92F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4" y="1881352"/>
            <a:ext cx="5803912" cy="3806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892E43-6C29-6353-CCE5-BE2373138A2D}"/>
              </a:ext>
            </a:extLst>
          </p:cNvPr>
          <p:cNvSpPr txBox="1"/>
          <p:nvPr/>
        </p:nvSpPr>
        <p:spPr>
          <a:xfrm>
            <a:off x="1030014" y="1429407"/>
            <a:ext cx="43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sites in the north-eastern United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6CCEC0-96ED-92F8-3E96-7F619B9FA2EE}"/>
              </a:ext>
            </a:extLst>
          </p:cNvPr>
          <p:cNvSpPr/>
          <p:nvPr/>
        </p:nvSpPr>
        <p:spPr>
          <a:xfrm>
            <a:off x="9953296" y="651640"/>
            <a:ext cx="430925" cy="3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08DDD7-AC02-388D-5316-53A498A248F9}"/>
              </a:ext>
            </a:extLst>
          </p:cNvPr>
          <p:cNvSpPr/>
          <p:nvPr/>
        </p:nvSpPr>
        <p:spPr>
          <a:xfrm>
            <a:off x="2585545" y="3899338"/>
            <a:ext cx="1030014" cy="7777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F630A-13D4-16D2-102D-16EA9461BE6D}"/>
              </a:ext>
            </a:extLst>
          </p:cNvPr>
          <p:cNvSpPr txBox="1"/>
          <p:nvPr/>
        </p:nvSpPr>
        <p:spPr>
          <a:xfrm>
            <a:off x="2921876" y="5675586"/>
            <a:ext cx="337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Schulte—</a:t>
            </a:r>
            <a:r>
              <a:rPr lang="en-US" dirty="0" err="1"/>
              <a:t>Pelkum</a:t>
            </a:r>
            <a:r>
              <a:rPr lang="en-US" dirty="0"/>
              <a:t> et al.,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5A046-C28E-5CE7-918C-BE6240D46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297" y="472964"/>
            <a:ext cx="588908" cy="55599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6CB537-5406-41B6-C890-4549610432F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310BC9-FAF3-0437-992E-80920FD7F0A7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14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42A2C-385D-8B1B-2A77-C0467D86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study&#10;&#10;Description automatically generated">
            <a:extLst>
              <a:ext uri="{FF2B5EF4-FFF2-40B4-BE49-F238E27FC236}">
                <a16:creationId xmlns:a16="http://schemas.microsoft.com/office/drawing/2014/main" id="{4E6EA5B1-CF06-9A6D-578A-AA339AB3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039" y="483474"/>
            <a:ext cx="5207877" cy="60758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D10E75-60D9-AD12-4DB1-10EACA94FA8D}"/>
              </a:ext>
            </a:extLst>
          </p:cNvPr>
          <p:cNvSpPr/>
          <p:nvPr/>
        </p:nvSpPr>
        <p:spPr>
          <a:xfrm>
            <a:off x="4377091" y="13252"/>
            <a:ext cx="435611" cy="7064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E2FEC8-BD0B-9BA7-56A3-646A4708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18" name="Picture 17" descr="A map of the area&#10;&#10;Description automatically generated">
            <a:extLst>
              <a:ext uri="{FF2B5EF4-FFF2-40B4-BE49-F238E27FC236}">
                <a16:creationId xmlns:a16="http://schemas.microsoft.com/office/drawing/2014/main" id="{4F812996-70C9-EFFB-F9CB-F218BF8C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4" y="1881352"/>
            <a:ext cx="5803912" cy="3806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CCBC0B-F5D3-E4D7-D23A-F2186A540FD3}"/>
              </a:ext>
            </a:extLst>
          </p:cNvPr>
          <p:cNvSpPr txBox="1"/>
          <p:nvPr/>
        </p:nvSpPr>
        <p:spPr>
          <a:xfrm>
            <a:off x="1030014" y="1429407"/>
            <a:ext cx="43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sites in the north-eastern United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C50A6A-F1E3-ABA7-CF9A-14E31A75CC8A}"/>
              </a:ext>
            </a:extLst>
          </p:cNvPr>
          <p:cNvSpPr/>
          <p:nvPr/>
        </p:nvSpPr>
        <p:spPr>
          <a:xfrm>
            <a:off x="9953296" y="651640"/>
            <a:ext cx="430925" cy="3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85D619-50DE-3BD7-BD87-31B58DA05A59}"/>
              </a:ext>
            </a:extLst>
          </p:cNvPr>
          <p:cNvSpPr/>
          <p:nvPr/>
        </p:nvSpPr>
        <p:spPr>
          <a:xfrm>
            <a:off x="2585545" y="3899338"/>
            <a:ext cx="1030014" cy="7777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BB9E5-234F-F2E7-AE6C-C11128263A87}"/>
              </a:ext>
            </a:extLst>
          </p:cNvPr>
          <p:cNvSpPr txBox="1"/>
          <p:nvPr/>
        </p:nvSpPr>
        <p:spPr>
          <a:xfrm>
            <a:off x="2921876" y="5675586"/>
            <a:ext cx="337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Schulte—</a:t>
            </a:r>
            <a:r>
              <a:rPr lang="en-US" dirty="0" err="1"/>
              <a:t>Pelkum</a:t>
            </a:r>
            <a:r>
              <a:rPr lang="en-US" dirty="0"/>
              <a:t> et al.,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E8D91F-6755-909F-03ED-6EE295B6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297" y="472964"/>
            <a:ext cx="588908" cy="55599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4E9745-3A9F-54C3-DD9B-E915B3CC5C8B}"/>
              </a:ext>
            </a:extLst>
          </p:cNvPr>
          <p:cNvSpPr/>
          <p:nvPr/>
        </p:nvSpPr>
        <p:spPr>
          <a:xfrm>
            <a:off x="8644757" y="2474258"/>
            <a:ext cx="2830067" cy="83650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1FE4D2-9810-91D5-A61D-57F30B06C1D5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0E222D-9CB3-095B-F1C0-AB9282B2BAED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04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A3CD2-2E85-5907-2CCF-69E575A8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E3B352-8D9D-1009-20E9-29452049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11628784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7E05FBD8-ECEE-C581-37FB-579283BD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5" y="1450427"/>
            <a:ext cx="6316587" cy="447740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4922DAE-7927-F3E1-AEF3-3FB5A5F466A9}"/>
              </a:ext>
            </a:extLst>
          </p:cNvPr>
          <p:cNvSpPr/>
          <p:nvPr/>
        </p:nvSpPr>
        <p:spPr>
          <a:xfrm>
            <a:off x="4091758" y="3947038"/>
            <a:ext cx="339565" cy="343607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24B8A9-F170-A10C-DB33-A3E672ECFEC7}"/>
              </a:ext>
            </a:extLst>
          </p:cNvPr>
          <p:cNvSpPr/>
          <p:nvPr/>
        </p:nvSpPr>
        <p:spPr>
          <a:xfrm>
            <a:off x="4450506" y="3953521"/>
            <a:ext cx="715108" cy="3985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H55A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3D4A45-A214-5775-615C-68986359107B}"/>
              </a:ext>
            </a:extLst>
          </p:cNvPr>
          <p:cNvSpPr/>
          <p:nvPr/>
        </p:nvSpPr>
        <p:spPr>
          <a:xfrm rot="911707">
            <a:off x="1523999" y="1981201"/>
            <a:ext cx="1008185" cy="527538"/>
          </a:xfrm>
          <a:prstGeom prst="rect">
            <a:avLst/>
          </a:prstGeom>
          <a:solidFill>
            <a:schemeClr val="bg1">
              <a:alpha val="27772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 descr="A diagram of a river&#10;&#10;Description automatically generated">
            <a:extLst>
              <a:ext uri="{FF2B5EF4-FFF2-40B4-BE49-F238E27FC236}">
                <a16:creationId xmlns:a16="http://schemas.microsoft.com/office/drawing/2014/main" id="{D3AC7BAE-E598-84DB-E0AB-D3DB98F54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" r="2707"/>
          <a:stretch/>
        </p:blipFill>
        <p:spPr>
          <a:xfrm>
            <a:off x="8784098" y="655781"/>
            <a:ext cx="3186231" cy="5721928"/>
          </a:xfrm>
          <a:prstGeom prst="rect">
            <a:avLst/>
          </a:prstGeom>
        </p:spPr>
      </p:pic>
      <p:pic>
        <p:nvPicPr>
          <p:cNvPr id="23" name="Picture 22" descr="A list of different types of rocks&#10;&#10;Description automatically generated">
            <a:extLst>
              <a:ext uri="{FF2B5EF4-FFF2-40B4-BE49-F238E27FC236}">
                <a16:creationId xmlns:a16="http://schemas.microsoft.com/office/drawing/2014/main" id="{8E503617-7F0C-9934-6C3E-94B116320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08" r="2449" b="606"/>
          <a:stretch/>
        </p:blipFill>
        <p:spPr>
          <a:xfrm>
            <a:off x="6769506" y="1560944"/>
            <a:ext cx="1931149" cy="374072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A3FFC2-2511-F465-AA96-494EFF59DB8B}"/>
              </a:ext>
            </a:extLst>
          </p:cNvPr>
          <p:cNvSpPr/>
          <p:nvPr/>
        </p:nvSpPr>
        <p:spPr>
          <a:xfrm>
            <a:off x="2654032" y="1519737"/>
            <a:ext cx="1345313" cy="89095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Kapuskasing Mid-crustal Exposure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1FF3EC-71D1-1681-0B39-1C3F6209436C}"/>
              </a:ext>
            </a:extLst>
          </p:cNvPr>
          <p:cNvSpPr txBox="1"/>
          <p:nvPr/>
        </p:nvSpPr>
        <p:spPr>
          <a:xfrm>
            <a:off x="10594111" y="360219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Percival, 1986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308CE4-F5B6-CB78-5DC7-20B4899BFBBD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B6DA79-788F-D228-9119-CE40AD8A178C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378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EF96-F58C-8D5E-D06E-7898C2C4E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0DFBC1E-C675-96BC-9372-A96BC89C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68946"/>
            <a:ext cx="2790888" cy="682088"/>
          </a:xfrm>
        </p:spPr>
        <p:txBody>
          <a:bodyPr>
            <a:normAutofit/>
          </a:bodyPr>
          <a:lstStyle/>
          <a:p>
            <a:r>
              <a:rPr lang="en-US" sz="4000" dirty="0"/>
              <a:t>Early results</a:t>
            </a:r>
          </a:p>
        </p:txBody>
      </p:sp>
      <p:pic>
        <p:nvPicPr>
          <p:cNvPr id="20" name="Picture 19" descr="A diagram of a river&#10;&#10;Description automatically generated">
            <a:extLst>
              <a:ext uri="{FF2B5EF4-FFF2-40B4-BE49-F238E27FC236}">
                <a16:creationId xmlns:a16="http://schemas.microsoft.com/office/drawing/2014/main" id="{06761456-EE91-8DB5-8086-AC10343CB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" r="2707"/>
          <a:stretch/>
        </p:blipFill>
        <p:spPr>
          <a:xfrm>
            <a:off x="3066789" y="517236"/>
            <a:ext cx="3186231" cy="5721928"/>
          </a:xfrm>
          <a:prstGeom prst="rect">
            <a:avLst/>
          </a:prstGeom>
        </p:spPr>
      </p:pic>
      <p:pic>
        <p:nvPicPr>
          <p:cNvPr id="23" name="Picture 22" descr="A list of different types of rocks&#10;&#10;Description automatically generated">
            <a:extLst>
              <a:ext uri="{FF2B5EF4-FFF2-40B4-BE49-F238E27FC236}">
                <a16:creationId xmlns:a16="http://schemas.microsoft.com/office/drawing/2014/main" id="{B7D11A9B-ECD4-F0B0-5845-6A0280C53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" t="17507" r="582"/>
          <a:stretch/>
        </p:blipFill>
        <p:spPr>
          <a:xfrm>
            <a:off x="738159" y="1690254"/>
            <a:ext cx="1931149" cy="3768436"/>
          </a:xfrm>
          <a:prstGeom prst="rect">
            <a:avLst/>
          </a:prstGeom>
        </p:spPr>
      </p:pic>
      <p:pic>
        <p:nvPicPr>
          <p:cNvPr id="3" name="Picture 2" descr="A graph of 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D528EEA-D5CB-D526-A2DE-2AB18A00B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983" y="2281381"/>
            <a:ext cx="5259827" cy="40270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CB87F0-8974-92E8-5819-76A0449DE665}"/>
              </a:ext>
            </a:extLst>
          </p:cNvPr>
          <p:cNvSpPr txBox="1"/>
          <p:nvPr/>
        </p:nvSpPr>
        <p:spPr>
          <a:xfrm>
            <a:off x="6936510" y="1071418"/>
            <a:ext cx="4756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Kapuskasing uplift does a very good job</a:t>
            </a:r>
          </a:p>
          <a:p>
            <a:r>
              <a:rPr lang="en-US" dirty="0"/>
              <a:t>forward modeling the lower crust</a:t>
            </a:r>
          </a:p>
          <a:p>
            <a:r>
              <a:rPr lang="en-US" dirty="0"/>
              <a:t> - without a transition to a more mafic 3</a:t>
            </a:r>
            <a:r>
              <a:rPr lang="en-US" baseline="30000" dirty="0"/>
              <a:t>rd </a:t>
            </a:r>
            <a:r>
              <a:rPr lang="en-US" dirty="0"/>
              <a:t>layer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F81370B-EA78-0517-A4EE-DDBCC4997323}"/>
              </a:ext>
            </a:extLst>
          </p:cNvPr>
          <p:cNvSpPr/>
          <p:nvPr/>
        </p:nvSpPr>
        <p:spPr>
          <a:xfrm rot="19214962">
            <a:off x="8294255" y="3583710"/>
            <a:ext cx="323273" cy="628072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7534EC-C821-48C5-8520-6A9827A60A2A}"/>
              </a:ext>
            </a:extLst>
          </p:cNvPr>
          <p:cNvSpPr txBox="1"/>
          <p:nvPr/>
        </p:nvSpPr>
        <p:spPr>
          <a:xfrm>
            <a:off x="7148945" y="3768437"/>
            <a:ext cx="1394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“Conrad”</a:t>
            </a:r>
          </a:p>
          <a:p>
            <a:pPr algn="ctr"/>
            <a:r>
              <a:rPr lang="en-US" dirty="0"/>
              <a:t>discontinuity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5B334F-0ECF-238B-0B8A-9294CA57DC60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26E08F-9F29-9E91-7F98-CEFB02ABBF6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5644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331DA-C83F-2873-1A6C-CD3991B1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54DF338-80B5-621F-4FB5-72928DB6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3" y="461310"/>
            <a:ext cx="11787106" cy="682088"/>
          </a:xfrm>
        </p:spPr>
        <p:txBody>
          <a:bodyPr>
            <a:normAutofit/>
          </a:bodyPr>
          <a:lstStyle/>
          <a:p>
            <a:r>
              <a:rPr lang="en-US" sz="4000" dirty="0"/>
              <a:t>Thank you and questions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7A99E1-BFB3-68D3-35D0-CF5A0BAB9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32" b="64107"/>
          <a:stretch/>
        </p:blipFill>
        <p:spPr bwMode="auto">
          <a:xfrm>
            <a:off x="156580" y="2309090"/>
            <a:ext cx="4110780" cy="3661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43AC5-73F4-00D1-6845-B5D839CAF2C9}"/>
              </a:ext>
            </a:extLst>
          </p:cNvPr>
          <p:cNvSpPr txBox="1"/>
          <p:nvPr/>
        </p:nvSpPr>
        <p:spPr>
          <a:xfrm>
            <a:off x="609600" y="1570180"/>
            <a:ext cx="286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velocities correlate with</a:t>
            </a:r>
          </a:p>
          <a:p>
            <a:pPr algn="ctr"/>
            <a:r>
              <a:rPr lang="en-US" dirty="0"/>
              <a:t>volcanoes in the western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604F51-834A-4D92-C769-892963FD39A9}"/>
              </a:ext>
            </a:extLst>
          </p:cNvPr>
          <p:cNvSpPr/>
          <p:nvPr/>
        </p:nvSpPr>
        <p:spPr>
          <a:xfrm>
            <a:off x="157017" y="2309358"/>
            <a:ext cx="214339" cy="27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B03BBD-4033-C5D6-DC59-F60AFADC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52" r="1232" b="26694"/>
          <a:stretch/>
        </p:blipFill>
        <p:spPr bwMode="auto">
          <a:xfrm>
            <a:off x="4295893" y="2250502"/>
            <a:ext cx="4127669" cy="3734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70AEDD-A097-C467-7D7C-8C68725A011C}"/>
              </a:ext>
            </a:extLst>
          </p:cNvPr>
          <p:cNvSpPr/>
          <p:nvPr/>
        </p:nvSpPr>
        <p:spPr>
          <a:xfrm>
            <a:off x="4273750" y="2309036"/>
            <a:ext cx="214339" cy="27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BF810-9210-39FB-E118-585B1D3F6DED}"/>
              </a:ext>
            </a:extLst>
          </p:cNvPr>
          <p:cNvSpPr txBox="1"/>
          <p:nvPr/>
        </p:nvSpPr>
        <p:spPr>
          <a:xfrm>
            <a:off x="4659746" y="1565563"/>
            <a:ext cx="319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In-situ melt is needed to explain</a:t>
            </a:r>
          </a:p>
          <a:p>
            <a:pPr algn="ctr"/>
            <a:r>
              <a:rPr lang="en-US" dirty="0"/>
              <a:t>the seismic velocities</a:t>
            </a:r>
          </a:p>
        </p:txBody>
      </p:sp>
      <p:pic>
        <p:nvPicPr>
          <p:cNvPr id="22" name="Picture 21" descr="A graph of a graph with a blue line&#10;&#10;Description automatically generated">
            <a:extLst>
              <a:ext uri="{FF2B5EF4-FFF2-40B4-BE49-F238E27FC236}">
                <a16:creationId xmlns:a16="http://schemas.microsoft.com/office/drawing/2014/main" id="{DE1F9772-23CE-A4FC-3EB2-A0446392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210" y="2632362"/>
            <a:ext cx="3615904" cy="31588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3EA9D9-C475-74D5-C835-507640FD8B5A}"/>
              </a:ext>
            </a:extLst>
          </p:cNvPr>
          <p:cNvSpPr txBox="1"/>
          <p:nvPr/>
        </p:nvSpPr>
        <p:spPr>
          <a:xfrm>
            <a:off x="8962295" y="1496290"/>
            <a:ext cx="2650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Opens an opportunity to</a:t>
            </a:r>
          </a:p>
          <a:p>
            <a:pPr algn="ctr"/>
            <a:r>
              <a:rPr lang="en-US" dirty="0"/>
              <a:t>look at the composition of</a:t>
            </a:r>
          </a:p>
          <a:p>
            <a:pPr algn="ctr"/>
            <a:r>
              <a:rPr lang="en-US" dirty="0"/>
              <a:t>continental crust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82A3BE-7F59-0C14-4866-EF3239269275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F00F37-0F15-4C8D-CC1A-100F0D53062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9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, screenshot, line, sketch&#10;&#10;Description automatically generated">
            <a:extLst>
              <a:ext uri="{FF2B5EF4-FFF2-40B4-BE49-F238E27FC236}">
                <a16:creationId xmlns:a16="http://schemas.microsoft.com/office/drawing/2014/main" id="{B00239F4-5BBF-D1AB-8106-270E3BEC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0" y="2661006"/>
            <a:ext cx="3985941" cy="3279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4E3E7-8917-EF0F-0065-9B2E96A585EF}"/>
              </a:ext>
            </a:extLst>
          </p:cNvPr>
          <p:cNvSpPr txBox="1"/>
          <p:nvPr/>
        </p:nvSpPr>
        <p:spPr>
          <a:xfrm>
            <a:off x="1130157" y="2003460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Patterns of mantle flow</a:t>
            </a:r>
          </a:p>
          <a:p>
            <a:r>
              <a:rPr lang="en-US" dirty="0"/>
              <a:t>beneath volcanic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60F90-4EDA-0473-8A56-CA838EAFBCA4}"/>
              </a:ext>
            </a:extLst>
          </p:cNvPr>
          <p:cNvSpPr txBox="1"/>
          <p:nvPr/>
        </p:nvSpPr>
        <p:spPr>
          <a:xfrm>
            <a:off x="1592495" y="5989833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et al., 2017</a:t>
            </a:r>
          </a:p>
        </p:txBody>
      </p:sp>
      <p:pic>
        <p:nvPicPr>
          <p:cNvPr id="9" name="Picture 8" descr="A picture containing text, font, handwriting, line&#10;&#10;Description automatically generated">
            <a:extLst>
              <a:ext uri="{FF2B5EF4-FFF2-40B4-BE49-F238E27FC236}">
                <a16:creationId xmlns:a16="http://schemas.microsoft.com/office/drawing/2014/main" id="{6726E0DD-BD5A-9372-D603-2B3768D7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323" y="3267181"/>
            <a:ext cx="4297986" cy="24038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6323B9-3C0C-6A17-AC52-6EF687CEDB39}"/>
              </a:ext>
            </a:extLst>
          </p:cNvPr>
          <p:cNvSpPr/>
          <p:nvPr/>
        </p:nvSpPr>
        <p:spPr>
          <a:xfrm>
            <a:off x="4343245" y="3188703"/>
            <a:ext cx="259578" cy="3045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BC129-CB1C-F80A-2C96-FC313734DD85}"/>
              </a:ext>
            </a:extLst>
          </p:cNvPr>
          <p:cNvSpPr txBox="1"/>
          <p:nvPr/>
        </p:nvSpPr>
        <p:spPr>
          <a:xfrm>
            <a:off x="5459002" y="5722474"/>
            <a:ext cx="276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and </a:t>
            </a:r>
            <a:r>
              <a:rPr lang="en-US" dirty="0" err="1"/>
              <a:t>Karlstrom</a:t>
            </a:r>
            <a:r>
              <a:rPr lang="en-US" dirty="0"/>
              <a:t>,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34109-FEA2-D89D-30DB-CA3CDD5B7467}"/>
              </a:ext>
            </a:extLst>
          </p:cNvPr>
          <p:cNvSpPr txBox="1"/>
          <p:nvPr/>
        </p:nvSpPr>
        <p:spPr>
          <a:xfrm>
            <a:off x="5310027" y="2063394"/>
            <a:ext cx="312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Triggering of volcanic eruptions</a:t>
            </a:r>
          </a:p>
          <a:p>
            <a:pPr algn="ctr"/>
            <a:r>
              <a:rPr lang="en-US" dirty="0"/>
              <a:t>(here, by the Chicxulub impact)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6C01B-57DF-6CB2-5F43-6B95443C9FF4}"/>
              </a:ext>
            </a:extLst>
          </p:cNvPr>
          <p:cNvSpPr txBox="1"/>
          <p:nvPr/>
        </p:nvSpPr>
        <p:spPr>
          <a:xfrm>
            <a:off x="101665" y="0"/>
            <a:ext cx="10109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“5. What drives volcanism?”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FAE5DC-B5FF-733F-575B-32788ABEDB44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3FA889-9AF2-5410-DFB9-D22E47E1184F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63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, screenshot, line, sketch&#10;&#10;Description automatically generated">
            <a:extLst>
              <a:ext uri="{FF2B5EF4-FFF2-40B4-BE49-F238E27FC236}">
                <a16:creationId xmlns:a16="http://schemas.microsoft.com/office/drawing/2014/main" id="{B00239F4-5BBF-D1AB-8106-270E3BEC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1" y="2216869"/>
            <a:ext cx="3985941" cy="3279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4E3E7-8917-EF0F-0065-9B2E96A585EF}"/>
              </a:ext>
            </a:extLst>
          </p:cNvPr>
          <p:cNvSpPr txBox="1"/>
          <p:nvPr/>
        </p:nvSpPr>
        <p:spPr>
          <a:xfrm>
            <a:off x="720854" y="1568031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Patterns of mantle flow</a:t>
            </a:r>
          </a:p>
          <a:p>
            <a:r>
              <a:rPr lang="en-US" dirty="0"/>
              <a:t>beneath volcanic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60F90-4EDA-0473-8A56-CA838EAFBCA4}"/>
              </a:ext>
            </a:extLst>
          </p:cNvPr>
          <p:cNvSpPr txBox="1"/>
          <p:nvPr/>
        </p:nvSpPr>
        <p:spPr>
          <a:xfrm>
            <a:off x="338460" y="5510861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et al.,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5E44E-E455-776D-B3A9-2E34EDEF9BDA}"/>
              </a:ext>
            </a:extLst>
          </p:cNvPr>
          <p:cNvSpPr txBox="1"/>
          <p:nvPr/>
        </p:nvSpPr>
        <p:spPr>
          <a:xfrm>
            <a:off x="101665" y="0"/>
            <a:ext cx="10109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“5. What drives volcanism?”</a:t>
            </a:r>
          </a:p>
        </p:txBody>
      </p:sp>
      <p:pic>
        <p:nvPicPr>
          <p:cNvPr id="9" name="Picture 8" descr="A picture containing text, font, handwriting, line&#10;&#10;Description automatically generated">
            <a:extLst>
              <a:ext uri="{FF2B5EF4-FFF2-40B4-BE49-F238E27FC236}">
                <a16:creationId xmlns:a16="http://schemas.microsoft.com/office/drawing/2014/main" id="{6726E0DD-BD5A-9372-D603-2B3768D7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420" y="497556"/>
            <a:ext cx="3395432" cy="18990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6323B9-3C0C-6A17-AC52-6EF687CEDB39}"/>
              </a:ext>
            </a:extLst>
          </p:cNvPr>
          <p:cNvSpPr/>
          <p:nvPr/>
        </p:nvSpPr>
        <p:spPr>
          <a:xfrm>
            <a:off x="7887633" y="358418"/>
            <a:ext cx="259578" cy="3045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07DAF-EA3E-D78A-98C3-9095171B20BC}"/>
              </a:ext>
            </a:extLst>
          </p:cNvPr>
          <p:cNvSpPr txBox="1"/>
          <p:nvPr/>
        </p:nvSpPr>
        <p:spPr>
          <a:xfrm>
            <a:off x="6032839" y="852903"/>
            <a:ext cx="189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Triggering of volcanic eruptions</a:t>
            </a:r>
          </a:p>
          <a:p>
            <a:pPr algn="ctr"/>
            <a:r>
              <a:rPr lang="en-US" dirty="0"/>
              <a:t>(here, by the Chicxulub impact)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55FD8D-101B-4373-4AC7-C7D401C85197}"/>
              </a:ext>
            </a:extLst>
          </p:cNvPr>
          <p:cNvSpPr txBox="1"/>
          <p:nvPr/>
        </p:nvSpPr>
        <p:spPr>
          <a:xfrm>
            <a:off x="5459002" y="5722474"/>
            <a:ext cx="276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and </a:t>
            </a:r>
            <a:r>
              <a:rPr lang="en-US" dirty="0" err="1"/>
              <a:t>Karlstrom</a:t>
            </a:r>
            <a:r>
              <a:rPr lang="en-US" dirty="0"/>
              <a:t>, 2018</a:t>
            </a: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5907E9C5-72C8-EF35-C83A-A60F66AC2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1635" y="3076467"/>
            <a:ext cx="6339839" cy="32538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8978EC-04FB-5280-9464-6CE739441D3D}"/>
              </a:ext>
            </a:extLst>
          </p:cNvPr>
          <p:cNvSpPr txBox="1"/>
          <p:nvPr/>
        </p:nvSpPr>
        <p:spPr>
          <a:xfrm>
            <a:off x="6487886" y="2455817"/>
            <a:ext cx="448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State of the mantle beneath volcanos</a:t>
            </a:r>
          </a:p>
          <a:p>
            <a:pPr algn="ctr"/>
            <a:r>
              <a:rPr lang="en-US" u="sng" dirty="0"/>
              <a:t>focus of this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906E1-405C-A5D8-FE7D-6A243D6439D7}"/>
              </a:ext>
            </a:extLst>
          </p:cNvPr>
          <p:cNvSpPr txBox="1"/>
          <p:nvPr/>
        </p:nvSpPr>
        <p:spPr>
          <a:xfrm>
            <a:off x="9196251" y="278675"/>
            <a:ext cx="219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Byrnes and </a:t>
            </a:r>
            <a:r>
              <a:rPr lang="en-US" sz="1400" dirty="0" err="1"/>
              <a:t>Karlstrom</a:t>
            </a:r>
            <a:r>
              <a:rPr lang="en-US" sz="1400" dirty="0"/>
              <a:t>,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B3C2CD-018D-A0C9-24DC-EC4967CFAC21}"/>
              </a:ext>
            </a:extLst>
          </p:cNvPr>
          <p:cNvSpPr txBox="1"/>
          <p:nvPr/>
        </p:nvSpPr>
        <p:spPr>
          <a:xfrm>
            <a:off x="9810206" y="6021978"/>
            <a:ext cx="1509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Hanlin</a:t>
            </a:r>
            <a:r>
              <a:rPr lang="en-US" sz="1400" dirty="0"/>
              <a:t> et al., 2022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E2367-DCF6-7138-6EEE-B8F6758E576C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D5BFB-1FEE-6C30-DD77-D361EA18E224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2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4B4457-E7D0-91D5-60C4-D8BD3C777076}"/>
              </a:ext>
            </a:extLst>
          </p:cNvPr>
          <p:cNvSpPr/>
          <p:nvPr/>
        </p:nvSpPr>
        <p:spPr>
          <a:xfrm>
            <a:off x="6548033" y="1921790"/>
            <a:ext cx="366687" cy="371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018C1-4BFB-705A-90E1-107C0F347B8A}"/>
              </a:ext>
            </a:extLst>
          </p:cNvPr>
          <p:cNvSpPr txBox="1"/>
          <p:nvPr/>
        </p:nvSpPr>
        <p:spPr>
          <a:xfrm>
            <a:off x="180948" y="446233"/>
            <a:ext cx="1010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Imaging of the Western United States; Byrnes et al., 2023 in </a:t>
            </a:r>
            <a:r>
              <a:rPr lang="en-US" sz="2800" i="1" dirty="0" err="1"/>
              <a:t>Seismica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C3F56-3FBD-357E-127C-7C27BC8D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" y="1165411"/>
            <a:ext cx="7071201" cy="440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1F3AEC12-4B7F-6FED-D8D2-A319BBED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100" y="1968914"/>
            <a:ext cx="4552004" cy="4380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786980-C055-5AC0-2DC4-CF2223156CE9}"/>
              </a:ext>
            </a:extLst>
          </p:cNvPr>
          <p:cNvSpPr/>
          <p:nvPr/>
        </p:nvSpPr>
        <p:spPr>
          <a:xfrm>
            <a:off x="1201270" y="2330823"/>
            <a:ext cx="2223248" cy="2312895"/>
          </a:xfrm>
          <a:prstGeom prst="rect">
            <a:avLst/>
          </a:prstGeom>
          <a:noFill/>
          <a:ln w="190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8F0610-3EE8-3931-EC83-E1693BB5DC58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A9E606-CB70-7CB2-1776-2AB41F7A6B8B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09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58EB-0D9C-60FA-C278-6D30B03DA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AFB0B4-40E8-9C4A-D155-308512A25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32" b="64107"/>
          <a:stretch/>
        </p:blipFill>
        <p:spPr bwMode="auto">
          <a:xfrm>
            <a:off x="6677452" y="1997645"/>
            <a:ext cx="4958137" cy="4416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AAEACF-20BC-EA86-7EF3-601B0893A8B9}"/>
              </a:ext>
            </a:extLst>
          </p:cNvPr>
          <p:cNvSpPr/>
          <p:nvPr/>
        </p:nvSpPr>
        <p:spPr>
          <a:xfrm>
            <a:off x="6548033" y="1921790"/>
            <a:ext cx="366687" cy="371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35E94-F130-CED6-FE45-E56A447ECCED}"/>
              </a:ext>
            </a:extLst>
          </p:cNvPr>
          <p:cNvSpPr txBox="1"/>
          <p:nvPr/>
        </p:nvSpPr>
        <p:spPr>
          <a:xfrm>
            <a:off x="6548033" y="1071934"/>
            <a:ext cx="4889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at the outset:</a:t>
            </a:r>
          </a:p>
          <a:p>
            <a:r>
              <a:rPr lang="en-US" dirty="0"/>
              <a:t>Melt present in the upper asthenosphere beneath</a:t>
            </a:r>
          </a:p>
          <a:p>
            <a:r>
              <a:rPr lang="en-US" u="sng" dirty="0"/>
              <a:t>almost</a:t>
            </a:r>
            <a:r>
              <a:rPr lang="en-US" dirty="0"/>
              <a:t> all recent volcanism in the 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9B906D-11A1-397F-CBFD-E5123DC1A659}"/>
              </a:ext>
            </a:extLst>
          </p:cNvPr>
          <p:cNvSpPr txBox="1"/>
          <p:nvPr/>
        </p:nvSpPr>
        <p:spPr>
          <a:xfrm>
            <a:off x="740617" y="1071934"/>
            <a:ext cx="456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on the Colorado Plateau, Rio Grand Rift, </a:t>
            </a:r>
          </a:p>
          <a:p>
            <a:r>
              <a:rPr lang="en-US" dirty="0"/>
              <a:t>Basin and Range, Snake River Plain, and some </a:t>
            </a:r>
          </a:p>
          <a:p>
            <a:r>
              <a:rPr lang="en-US" dirty="0"/>
              <a:t>of the Wyoming Craton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E3B8AF1A-B3C3-CC6E-BA77-B10A192D0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71" y="1986844"/>
            <a:ext cx="4552004" cy="4380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59EEE-24CB-4A89-C74C-BC2E093B2966}"/>
              </a:ext>
            </a:extLst>
          </p:cNvPr>
          <p:cNvSpPr txBox="1"/>
          <p:nvPr/>
        </p:nvSpPr>
        <p:spPr>
          <a:xfrm>
            <a:off x="180948" y="446233"/>
            <a:ext cx="1010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Imaging of the Western United States; Byrnes et al., 2023 in </a:t>
            </a:r>
            <a:r>
              <a:rPr lang="en-US" sz="2800" i="1" dirty="0" err="1"/>
              <a:t>Seismica</a:t>
            </a:r>
            <a:endParaRPr lang="en-US" sz="2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62008A-87B1-9B2E-3546-80538F731F18}"/>
              </a:ext>
            </a:extLst>
          </p:cNvPr>
          <p:cNvCxnSpPr>
            <a:cxnSpLocks/>
          </p:cNvCxnSpPr>
          <p:nvPr/>
        </p:nvCxnSpPr>
        <p:spPr>
          <a:xfrm>
            <a:off x="95794" y="291222"/>
            <a:ext cx="11913326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23B358-E34D-4FF0-8BA8-F448737E7FF7}"/>
              </a:ext>
            </a:extLst>
          </p:cNvPr>
          <p:cNvSpPr txBox="1"/>
          <p:nvPr/>
        </p:nvSpPr>
        <p:spPr>
          <a:xfrm>
            <a:off x="0" y="-64536"/>
            <a:ext cx="414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yrnes</a:t>
            </a:r>
            <a:r>
              <a:rPr lang="en-US" dirty="0"/>
              <a:t> – Louisiana State University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F1057C-59A6-1531-8FFC-C5BB955162D7}"/>
              </a:ext>
            </a:extLst>
          </p:cNvPr>
          <p:cNvCxnSpPr>
            <a:cxnSpLocks/>
          </p:cNvCxnSpPr>
          <p:nvPr/>
        </p:nvCxnSpPr>
        <p:spPr>
          <a:xfrm>
            <a:off x="126274" y="6673734"/>
            <a:ext cx="11846270" cy="0"/>
          </a:xfrm>
          <a:prstGeom prst="line">
            <a:avLst/>
          </a:prstGeom>
          <a:ln w="50800">
            <a:solidFill>
              <a:srgbClr val="4F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35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18713</TotalTime>
  <Words>2760</Words>
  <Application>Microsoft Macintosh PowerPoint</Application>
  <PresentationFormat>Widescreen</PresentationFormat>
  <Paragraphs>414</Paragraphs>
  <Slides>58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research - Revisiting the continental moho</vt:lpstr>
      <vt:lpstr>PowerPoint Presentation</vt:lpstr>
      <vt:lpstr>PowerPoint Presentation</vt:lpstr>
      <vt:lpstr>Future research directions Why care about the velocities at the moho?</vt:lpstr>
      <vt:lpstr>Early results</vt:lpstr>
      <vt:lpstr>Early results</vt:lpstr>
      <vt:lpstr>Early results</vt:lpstr>
      <vt:lpstr>Early results</vt:lpstr>
      <vt:lpstr>Early results</vt:lpstr>
      <vt:lpstr>Early results</vt:lpstr>
      <vt:lpstr>Thank you and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architecture of the lithosphere-asthenosphere system in the western United States from joint inversion of body and surface wave observations: Distribution of partial melt in the asthenosphere </dc:title>
  <dc:creator>Joseph S Byrnes</dc:creator>
  <cp:lastModifiedBy>Joseph S Byrnes</cp:lastModifiedBy>
  <cp:revision>69</cp:revision>
  <dcterms:created xsi:type="dcterms:W3CDTF">2022-08-16T23:11:51Z</dcterms:created>
  <dcterms:modified xsi:type="dcterms:W3CDTF">2024-04-22T21:21:05Z</dcterms:modified>
</cp:coreProperties>
</file>