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7" r:id="rId2"/>
    <p:sldId id="352" r:id="rId3"/>
    <p:sldId id="353" r:id="rId4"/>
    <p:sldId id="261" r:id="rId5"/>
    <p:sldId id="262" r:id="rId6"/>
    <p:sldId id="308" r:id="rId7"/>
    <p:sldId id="348" r:id="rId8"/>
    <p:sldId id="315" r:id="rId9"/>
    <p:sldId id="354" r:id="rId10"/>
    <p:sldId id="343" r:id="rId11"/>
    <p:sldId id="344" r:id="rId12"/>
    <p:sldId id="34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C01"/>
    <a:srgbClr val="BEBEBE"/>
    <a:srgbClr val="FF6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511"/>
    <p:restoredTop sz="96197"/>
  </p:normalViewPr>
  <p:slideViewPr>
    <p:cSldViewPr snapToGrid="0">
      <p:cViewPr varScale="1">
        <p:scale>
          <a:sx n="106" d="100"/>
          <a:sy n="106" d="100"/>
        </p:scale>
        <p:origin x="192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2ACC4E-174D-1148-9C3F-3A4ECAA79E27}" type="datetimeFigureOut">
              <a:rPr lang="en-US" smtClean="0"/>
              <a:t>12/18/23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9C880E-FE04-F347-A905-E6735F7BA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30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7520D-430D-BB3E-46AC-1054ACFF79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D8A16A-25F2-41BF-9E91-FEA6B79ED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171EC-5DCF-49C2-BCC1-641B0E584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B15EC-6BDC-9D45-8DED-204726D97C8F}" type="datetimeFigureOut">
              <a:rPr lang="en-US" smtClean="0"/>
              <a:t>12/18/23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C1D2A-6517-1CC0-448E-58346AA4C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7C230-1883-41D5-36EF-98DBAD00F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1795-2B17-6A4D-933A-66B1B6B23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685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BBFE1-B321-874E-BC1A-0BD6F99FD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1EC572-43A7-8A72-19B7-4C0652912E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B20EF6-413F-DCD6-332F-F21ED7D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B15EC-6BDC-9D45-8DED-204726D97C8F}" type="datetimeFigureOut">
              <a:rPr lang="en-US" smtClean="0"/>
              <a:t>12/18/23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762B9-1064-293A-5E4A-D9E5C9F82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5A4F5-5F45-59DF-96BE-6DC81EE9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1795-2B17-6A4D-933A-66B1B6B23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67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938A6D-8E55-A3A5-7699-DC7E34D06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4AF0D9-9811-7F51-FD17-9B40B0EAA1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780AE-7F0E-1D19-0520-9AC9D5402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B15EC-6BDC-9D45-8DED-204726D97C8F}" type="datetimeFigureOut">
              <a:rPr lang="en-US" smtClean="0"/>
              <a:t>12/18/23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2B478-AD15-2C78-94ED-EFD30B1AB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628BD-54A6-C9B3-C94C-FD35C742F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1795-2B17-6A4D-933A-66B1B6B23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82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E6ABA-116E-921B-48B7-22AC709CE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0B51F-1733-295C-295C-AA1EC711F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906CE-D9A4-90D5-B0C6-BA989A3D7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B15EC-6BDC-9D45-8DED-204726D97C8F}" type="datetimeFigureOut">
              <a:rPr lang="en-US" smtClean="0"/>
              <a:t>12/18/23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A85700-84AF-380F-16A6-1DBBD4B12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3A0B6-8D4A-87E4-7976-621FDE2E5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1795-2B17-6A4D-933A-66B1B6B23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6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21339-578C-F496-D3B8-68892A57D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5E2AC-E9BA-3125-4EB1-AE7B3D276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4BEC8-1CD4-AB94-EB1F-4F19DD610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B15EC-6BDC-9D45-8DED-204726D97C8F}" type="datetimeFigureOut">
              <a:rPr lang="en-US" smtClean="0"/>
              <a:t>12/18/23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C9BA7-8F26-66E0-9F47-78D58C172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0E78B-3C4C-7AF4-4606-AA3A87134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1795-2B17-6A4D-933A-66B1B6B23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20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52BF2-07E4-DA5C-EC6C-9DAD36E0B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7EC1B-5235-2510-294F-C4277B7A23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087036-84D9-352E-956B-25DF0C4F7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2D267E-98E0-7AFC-0072-897A2B8F2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B15EC-6BDC-9D45-8DED-204726D97C8F}" type="datetimeFigureOut">
              <a:rPr lang="en-US" smtClean="0"/>
              <a:t>12/18/23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8C5EB5-C656-7D2E-8FD7-08ACA7AF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430DE1-B1A3-8ED3-AD2A-1BD6B8EB7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1795-2B17-6A4D-933A-66B1B6B23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68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72093-7D22-641F-FCC7-2C7A81F32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0B5BCE-07A3-35BB-52A4-2873C4B82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B5BFCB-C500-2294-FCB0-C28467A2F0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2E5B61-403A-C95C-202E-53D673350C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34B6ED-FC14-69CE-828F-0168A27555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183F3E-0ECE-9629-4B32-590272380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B15EC-6BDC-9D45-8DED-204726D97C8F}" type="datetimeFigureOut">
              <a:rPr lang="en-US" smtClean="0"/>
              <a:t>12/18/23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DDA0BA-8B56-BB4B-6CF9-4C44B2F05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85FE22-0854-53B2-54A1-A00405D68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1795-2B17-6A4D-933A-66B1B6B23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38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F819E-1B26-F6B4-2C56-408F0987B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7AD5A7-3D84-F794-BDD5-79517121D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B15EC-6BDC-9D45-8DED-204726D97C8F}" type="datetimeFigureOut">
              <a:rPr lang="en-US" smtClean="0"/>
              <a:t>12/18/23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C358AF-871A-2A3D-73E0-FAE7AD298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37D1C0-FE2D-8F55-7166-B400DCDAE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1795-2B17-6A4D-933A-66B1B6B23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41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93367B-A1FF-0A10-A105-6D325C782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B15EC-6BDC-9D45-8DED-204726D97C8F}" type="datetimeFigureOut">
              <a:rPr lang="en-US" smtClean="0"/>
              <a:t>12/18/23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9C8A2-8987-A5B7-C179-0664CB168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A1C022-210F-F14A-FC55-011A96400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1795-2B17-6A4D-933A-66B1B6B23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695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251CF-9699-F6E5-346A-0C65A4DE1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718D8-85B7-9B7F-D6BE-D4083144D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0EC217-2956-B141-6BCB-C04BAFD0E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1EDB8F-A422-22CD-A1AB-8AEC1C1F0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B15EC-6BDC-9D45-8DED-204726D97C8F}" type="datetimeFigureOut">
              <a:rPr lang="en-US" smtClean="0"/>
              <a:t>12/18/23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DC2A9B-F474-107B-53E6-F32CB08A5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106BDB-D1D2-DE18-3220-9921A72DA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1795-2B17-6A4D-933A-66B1B6B23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30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5FE51-5142-82A2-E92F-8D1CBCC15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AFD6EE-1737-9681-AEB4-2CC23777A2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8D4746-64F3-AD6D-141F-5983E64190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3649B1-0F0A-54E4-773E-2FECDAE6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B15EC-6BDC-9D45-8DED-204726D97C8F}" type="datetimeFigureOut">
              <a:rPr lang="en-US" smtClean="0"/>
              <a:t>12/18/23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8CE2D-7098-5400-9FCE-273CC4E3B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ACB8F3-5623-B987-6629-A0F4F0A71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1795-2B17-6A4D-933A-66B1B6B23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052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09F216-8133-BD17-772A-F90A7A459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2A72E6-F63E-E473-23AB-20B7E64F4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CA830-DF3C-84CC-8E7D-6234FF1745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B15EC-6BDC-9D45-8DED-204726D97C8F}" type="datetimeFigureOut">
              <a:rPr lang="en-US" smtClean="0"/>
              <a:t>12/18/23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30AED-6677-616A-3801-AFA336B2B7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EA5FA-0332-CBD4-3F9E-A0E9E3814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B1795-2B17-6A4D-933A-66B1B6B23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C7576-4387-68AF-6B38-D4204B7511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782730"/>
            <a:ext cx="12191999" cy="1429884"/>
          </a:xfrm>
        </p:spPr>
        <p:txBody>
          <a:bodyPr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Evidence for the alignment of melt in the mantle beneath mid-ocean ridges from </a:t>
            </a:r>
            <a:r>
              <a:rPr lang="en-US" sz="4000" kern="1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teleseismic</a:t>
            </a:r>
            <a:r>
              <a:rPr lang="en-US" sz="40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shear-wave splitting</a:t>
            </a:r>
            <a:br>
              <a:rPr lang="en-US" sz="40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endParaRPr lang="en-US" sz="40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CB303B-07F8-E256-C366-C8D1593E9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842" y="2866234"/>
            <a:ext cx="6828328" cy="3061230"/>
          </a:xfrm>
        </p:spPr>
        <p:txBody>
          <a:bodyPr>
            <a:normAutofit/>
          </a:bodyPr>
          <a:lstStyle/>
          <a:p>
            <a:r>
              <a:rPr lang="en-US" sz="3600" dirty="0"/>
              <a:t>Presented by Joseph Byrnes</a:t>
            </a:r>
            <a:r>
              <a:rPr lang="en-US" sz="3600" baseline="30000" dirty="0"/>
              <a:t>1</a:t>
            </a:r>
          </a:p>
          <a:p>
            <a:r>
              <a:rPr lang="en-US" sz="3600" dirty="0"/>
              <a:t>with James Gaherty</a:t>
            </a:r>
            <a:r>
              <a:rPr lang="en-US" sz="3600" baseline="30000" dirty="0"/>
              <a:t>1</a:t>
            </a:r>
            <a:r>
              <a:rPr lang="en-US" sz="3600" dirty="0"/>
              <a:t>, Eric Loeberich</a:t>
            </a:r>
            <a:r>
              <a:rPr lang="en-US" sz="3600" baseline="30000" dirty="0"/>
              <a:t>2</a:t>
            </a:r>
            <a:r>
              <a:rPr lang="en-US" sz="3600" dirty="0"/>
              <a:t>, Maureen Long</a:t>
            </a:r>
            <a:r>
              <a:rPr lang="en-US" sz="3600" baseline="30000" dirty="0"/>
              <a:t>2</a:t>
            </a:r>
            <a:r>
              <a:rPr lang="en-US" sz="3600" dirty="0"/>
              <a:t>, and </a:t>
            </a:r>
            <a:r>
              <a:rPr lang="en-US" sz="3600" dirty="0" err="1"/>
              <a:t>Songqiao</a:t>
            </a:r>
            <a:r>
              <a:rPr lang="en-US" sz="3600" dirty="0"/>
              <a:t> Shawn Wei</a:t>
            </a:r>
            <a:r>
              <a:rPr lang="en-US" sz="3600" baseline="30000" dirty="0"/>
              <a:t>3</a:t>
            </a:r>
          </a:p>
          <a:p>
            <a:r>
              <a:rPr lang="en-US" sz="2600" baseline="30000" dirty="0"/>
              <a:t>1 </a:t>
            </a:r>
            <a:r>
              <a:rPr lang="en-US" sz="2600" dirty="0"/>
              <a:t>Northern Arizona University, </a:t>
            </a:r>
            <a:r>
              <a:rPr lang="en-US" sz="2600" baseline="30000" dirty="0"/>
              <a:t>2 </a:t>
            </a:r>
            <a:r>
              <a:rPr lang="en-US" sz="2600" dirty="0"/>
              <a:t>Yale University,     </a:t>
            </a:r>
            <a:r>
              <a:rPr lang="en-US" sz="2600" baseline="30000" dirty="0"/>
              <a:t>3</a:t>
            </a:r>
            <a:r>
              <a:rPr lang="en-US" sz="2600" dirty="0"/>
              <a:t>Michigan State University</a:t>
            </a:r>
          </a:p>
          <a:p>
            <a:endParaRPr lang="en-US" sz="3600" baseline="30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9B7654B-E4D9-28B0-95FE-A6BF52D04C67}"/>
              </a:ext>
            </a:extLst>
          </p:cNvPr>
          <p:cNvCxnSpPr>
            <a:cxnSpLocks/>
          </p:cNvCxnSpPr>
          <p:nvPr/>
        </p:nvCxnSpPr>
        <p:spPr>
          <a:xfrm flipH="1">
            <a:off x="189186" y="262759"/>
            <a:ext cx="11845159" cy="0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CF242A1-7481-A1EE-84A7-17B1E2C9CE7B}"/>
              </a:ext>
            </a:extLst>
          </p:cNvPr>
          <p:cNvCxnSpPr>
            <a:cxnSpLocks/>
          </p:cNvCxnSpPr>
          <p:nvPr/>
        </p:nvCxnSpPr>
        <p:spPr>
          <a:xfrm flipH="1">
            <a:off x="180948" y="6544131"/>
            <a:ext cx="11845159" cy="0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FCE11464-B92C-48D3-9361-CEA52508C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098" y="3196561"/>
            <a:ext cx="2858814" cy="285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2B6B6D-A651-7C1F-406D-F229B2FD5ADC}"/>
              </a:ext>
            </a:extLst>
          </p:cNvPr>
          <p:cNvSpPr txBox="1"/>
          <p:nvPr/>
        </p:nvSpPr>
        <p:spPr>
          <a:xfrm>
            <a:off x="172121" y="1873181"/>
            <a:ext cx="11811897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aseline="30000" dirty="0"/>
              <a:t>DI12A  Exploring Complex Mantle Dynamics with Observations, Laboratory Experiments, and Computer Models II Oral</a:t>
            </a:r>
            <a:endParaRPr lang="en-US" sz="4000" baseline="30000" dirty="0"/>
          </a:p>
        </p:txBody>
      </p:sp>
    </p:spTree>
    <p:extLst>
      <p:ext uri="{BB962C8B-B14F-4D97-AF65-F5344CB8AC3E}">
        <p14:creationId xmlns:p14="http://schemas.microsoft.com/office/powerpoint/2010/main" val="2510932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20ECA-C9F1-8BB0-A55B-9D8807C6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248" y="327378"/>
            <a:ext cx="10515600" cy="677333"/>
          </a:xfrm>
        </p:spPr>
        <p:txBody>
          <a:bodyPr>
            <a:normAutofit fontScale="90000"/>
          </a:bodyPr>
          <a:lstStyle/>
          <a:p>
            <a:r>
              <a:rPr lang="en-US" dirty="0"/>
              <a:t>Larger splits are melt?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4DDBB33-079E-EF86-33BB-A03FAE3CC096}"/>
              </a:ext>
            </a:extLst>
          </p:cNvPr>
          <p:cNvCxnSpPr>
            <a:cxnSpLocks/>
          </p:cNvCxnSpPr>
          <p:nvPr/>
        </p:nvCxnSpPr>
        <p:spPr>
          <a:xfrm flipH="1">
            <a:off x="189186" y="262759"/>
            <a:ext cx="11845159" cy="0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A7A68AE-1379-BE7D-C533-0B98F6D037F4}"/>
              </a:ext>
            </a:extLst>
          </p:cNvPr>
          <p:cNvCxnSpPr>
            <a:cxnSpLocks/>
          </p:cNvCxnSpPr>
          <p:nvPr/>
        </p:nvCxnSpPr>
        <p:spPr>
          <a:xfrm flipH="1">
            <a:off x="180948" y="6544131"/>
            <a:ext cx="11845159" cy="0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D69D321-A114-3E20-4937-24D2A883EE14}"/>
              </a:ext>
            </a:extLst>
          </p:cNvPr>
          <p:cNvSpPr txBox="1"/>
          <p:nvPr/>
        </p:nvSpPr>
        <p:spPr>
          <a:xfrm>
            <a:off x="0" y="993789"/>
            <a:ext cx="91727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- Lau probably can’t allow ~200 km thick column of coherent anisotropy,</a:t>
            </a:r>
          </a:p>
          <a:p>
            <a:r>
              <a:rPr lang="en-US" dirty="0"/>
              <a:t>   can melt inclusions explain high </a:t>
            </a:r>
            <a:r>
              <a:rPr lang="el-GR" dirty="0"/>
              <a:t>δ</a:t>
            </a:r>
            <a:r>
              <a:rPr lang="de-DE" dirty="0"/>
              <a:t>t on </a:t>
            </a:r>
            <a:r>
              <a:rPr lang="de-DE" dirty="0" err="1"/>
              <a:t>axis</a:t>
            </a:r>
            <a:r>
              <a:rPr lang="de-DE" dirty="0"/>
              <a:t> </a:t>
            </a:r>
            <a:r>
              <a:rPr lang="en-US" dirty="0"/>
              <a:t>and sharp transitions?</a:t>
            </a:r>
          </a:p>
          <a:p>
            <a:endParaRPr lang="en-US" dirty="0"/>
          </a:p>
          <a:p>
            <a:r>
              <a:rPr lang="en-US" dirty="0"/>
              <a:t>- find Eric </a:t>
            </a:r>
            <a:r>
              <a:rPr lang="en-US" sz="1800" dirty="0" err="1"/>
              <a:t>Loeberich’s</a:t>
            </a:r>
            <a:r>
              <a:rPr lang="en-US" sz="1800" dirty="0"/>
              <a:t> </a:t>
            </a:r>
            <a:r>
              <a:rPr lang="en-US" dirty="0"/>
              <a:t>at poster</a:t>
            </a:r>
            <a:r>
              <a:rPr lang="de-DE" dirty="0"/>
              <a:t> </a:t>
            </a:r>
            <a:r>
              <a:rPr lang="en-US" b="0" i="0" dirty="0">
                <a:solidFill>
                  <a:srgbClr val="000000"/>
                </a:solidFill>
                <a:effectLst/>
              </a:rPr>
              <a:t>DI43C-0060 (Thursday, 2:10 PM - 6:30)</a:t>
            </a:r>
          </a:p>
          <a:p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waveform</a:t>
            </a:r>
            <a:r>
              <a:rPr lang="de-DE" dirty="0"/>
              <a:t> </a:t>
            </a:r>
            <a:r>
              <a:rPr lang="de-DE" dirty="0" err="1"/>
              <a:t>simulations</a:t>
            </a:r>
            <a:r>
              <a:rPr lang="de-DE" dirty="0"/>
              <a:t>.</a:t>
            </a:r>
            <a:endParaRPr lang="en-US" dirty="0"/>
          </a:p>
        </p:txBody>
      </p:sp>
      <p:pic>
        <p:nvPicPr>
          <p:cNvPr id="6" name="Grafik 5" descr="Ein Bild, das Text, Screenshot, Ball, Basketball enthält.&#10;&#10;Automatisch generierte Beschreibung">
            <a:extLst>
              <a:ext uri="{FF2B5EF4-FFF2-40B4-BE49-F238E27FC236}">
                <a16:creationId xmlns:a16="http://schemas.microsoft.com/office/drawing/2014/main" id="{3AD5ED0B-4DD3-00DF-4834-EC66D271F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349" y="2533908"/>
            <a:ext cx="4305779" cy="383302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C471792-C23E-8890-EE9F-F36964817672}"/>
              </a:ext>
            </a:extLst>
          </p:cNvPr>
          <p:cNvSpPr txBox="1"/>
          <p:nvPr/>
        </p:nvSpPr>
        <p:spPr>
          <a:xfrm>
            <a:off x="93597" y="6255753"/>
            <a:ext cx="33912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>
                <a:solidFill>
                  <a:srgbClr val="000000"/>
                </a:solidFill>
                <a:effectLst/>
              </a:rPr>
              <a:t>Hammond and Kendall (2016)</a:t>
            </a:r>
            <a:endParaRPr lang="en-US" sz="16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F84D33F-AD69-1A5F-CB0A-3B9247F13F7D}"/>
              </a:ext>
            </a:extLst>
          </p:cNvPr>
          <p:cNvGrpSpPr/>
          <p:nvPr/>
        </p:nvGrpSpPr>
        <p:grpSpPr>
          <a:xfrm>
            <a:off x="7044267" y="587023"/>
            <a:ext cx="4971009" cy="5102578"/>
            <a:chOff x="7506294" y="970845"/>
            <a:chExt cx="4407382" cy="4594577"/>
          </a:xfrm>
        </p:grpSpPr>
        <p:pic>
          <p:nvPicPr>
            <p:cNvPr id="5" name="Grafik 33" descr="Ein Bild, das Diagramm enthält.&#10;&#10;Automatisch generierte Beschreibung">
              <a:extLst>
                <a:ext uri="{FF2B5EF4-FFF2-40B4-BE49-F238E27FC236}">
                  <a16:creationId xmlns:a16="http://schemas.microsoft.com/office/drawing/2014/main" id="{38073EDC-C1AF-E1E4-BD1E-BF41862682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5" t="5408" r="52041" b="2076"/>
            <a:stretch/>
          </p:blipFill>
          <p:spPr>
            <a:xfrm>
              <a:off x="7506294" y="970845"/>
              <a:ext cx="4065766" cy="4475628"/>
            </a:xfrm>
            <a:prstGeom prst="rect">
              <a:avLst/>
            </a:prstGeom>
          </p:spPr>
        </p:pic>
        <p:sp>
          <p:nvSpPr>
            <p:cNvPr id="9" name="Rechteck 36">
              <a:extLst>
                <a:ext uri="{FF2B5EF4-FFF2-40B4-BE49-F238E27FC236}">
                  <a16:creationId xmlns:a16="http://schemas.microsoft.com/office/drawing/2014/main" id="{ACA616CE-1408-0413-DC73-C7FB0F1398BA}"/>
                </a:ext>
              </a:extLst>
            </p:cNvPr>
            <p:cNvSpPr/>
            <p:nvPr/>
          </p:nvSpPr>
          <p:spPr>
            <a:xfrm>
              <a:off x="10568424" y="4207478"/>
              <a:ext cx="659547" cy="3093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0" name="Textfeld 35">
              <a:extLst>
                <a:ext uri="{FF2B5EF4-FFF2-40B4-BE49-F238E27FC236}">
                  <a16:creationId xmlns:a16="http://schemas.microsoft.com/office/drawing/2014/main" id="{BD334FDB-2CA0-B673-29B1-0A40982988AD}"/>
                </a:ext>
              </a:extLst>
            </p:cNvPr>
            <p:cNvSpPr txBox="1"/>
            <p:nvPr/>
          </p:nvSpPr>
          <p:spPr>
            <a:xfrm>
              <a:off x="10489030" y="4073005"/>
              <a:ext cx="1424646" cy="669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850" dirty="0">
                  <a:latin typeface="Helvetica" panose="020B0604020202020204" pitchFamily="34" charset="0"/>
                  <a:cs typeface="Helvetica" panose="020B0604020202020204" pitchFamily="34" charset="0"/>
                </a:rPr>
                <a:t>E-type</a:t>
              </a:r>
            </a:p>
            <a:p>
              <a:r>
                <a:rPr lang="en-US" sz="850" dirty="0">
                  <a:latin typeface="Helvetica" panose="020B0604020202020204" pitchFamily="34" charset="0"/>
                  <a:cs typeface="Helvetica" panose="020B0604020202020204" pitchFamily="34" charset="0"/>
                </a:rPr>
                <a:t>E-type &amp; Melt</a:t>
              </a:r>
            </a:p>
            <a:p>
              <a:endParaRPr lang="en-US" sz="12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17388F5-522C-AA9D-2EB3-9B2F10BF673C}"/>
                </a:ext>
              </a:extLst>
            </p:cNvPr>
            <p:cNvCxnSpPr>
              <a:cxnSpLocks/>
            </p:cNvCxnSpPr>
            <p:nvPr/>
          </p:nvCxnSpPr>
          <p:spPr>
            <a:xfrm>
              <a:off x="9087556" y="5565422"/>
              <a:ext cx="1794933" cy="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5A9382A-CF2A-DE03-EC67-2605929014DA}"/>
              </a:ext>
            </a:extLst>
          </p:cNvPr>
          <p:cNvSpPr txBox="1"/>
          <p:nvPr/>
        </p:nvSpPr>
        <p:spPr>
          <a:xfrm>
            <a:off x="7834489" y="5779912"/>
            <a:ext cx="3832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0.8 s increase over short distances</a:t>
            </a:r>
          </a:p>
          <a:p>
            <a:pPr algn="ctr"/>
            <a:r>
              <a:rPr lang="en-US" dirty="0"/>
              <a:t>predictable with waveform simulations</a:t>
            </a:r>
          </a:p>
        </p:txBody>
      </p:sp>
    </p:spTree>
    <p:extLst>
      <p:ext uri="{BB962C8B-B14F-4D97-AF65-F5344CB8AC3E}">
        <p14:creationId xmlns:p14="http://schemas.microsoft.com/office/powerpoint/2010/main" val="3080571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map of the ocean&#10;&#10;Description automatically generated">
            <a:extLst>
              <a:ext uri="{FF2B5EF4-FFF2-40B4-BE49-F238E27FC236}">
                <a16:creationId xmlns:a16="http://schemas.microsoft.com/office/drawing/2014/main" id="{E5E07FF7-526C-4F84-CEA7-9D281EE1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3824" y="2720140"/>
            <a:ext cx="4503967" cy="38185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120ECA-C9F1-8BB0-A55B-9D8807C6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337" y="175939"/>
            <a:ext cx="10515600" cy="1325563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4DDBB33-079E-EF86-33BB-A03FAE3CC096}"/>
              </a:ext>
            </a:extLst>
          </p:cNvPr>
          <p:cNvCxnSpPr>
            <a:cxnSpLocks/>
          </p:cNvCxnSpPr>
          <p:nvPr/>
        </p:nvCxnSpPr>
        <p:spPr>
          <a:xfrm flipH="1">
            <a:off x="189186" y="262759"/>
            <a:ext cx="11845159" cy="0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A7A68AE-1379-BE7D-C533-0B98F6D037F4}"/>
              </a:ext>
            </a:extLst>
          </p:cNvPr>
          <p:cNvCxnSpPr>
            <a:cxnSpLocks/>
          </p:cNvCxnSpPr>
          <p:nvPr/>
        </p:nvCxnSpPr>
        <p:spPr>
          <a:xfrm flipH="1">
            <a:off x="180948" y="6544131"/>
            <a:ext cx="11845159" cy="0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C826D74-AAB3-9F9E-9747-79143F7D9FF6}"/>
              </a:ext>
            </a:extLst>
          </p:cNvPr>
          <p:cNvSpPr txBox="1"/>
          <p:nvPr/>
        </p:nvSpPr>
        <p:spPr>
          <a:xfrm>
            <a:off x="367747" y="1689653"/>
            <a:ext cx="61225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SKS splitting with ocean-bottom seismometers can be improved with a new computational approach.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Splitting times are ~0.8 s larger within 50 km of the </a:t>
            </a:r>
            <a:r>
              <a:rPr lang="en-US" sz="2400" dirty="0" err="1"/>
              <a:t>backarc</a:t>
            </a:r>
            <a:r>
              <a:rPr lang="en-US" sz="2400" dirty="0"/>
              <a:t> ridge axis than greater than 50 km away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Such a large increase in splitting times is consistent with aligned melt in the upper mantle. </a:t>
            </a:r>
          </a:p>
        </p:txBody>
      </p:sp>
      <p:pic>
        <p:nvPicPr>
          <p:cNvPr id="5" name="Picture 4" descr="A graph of different energy levels&#10;&#10;Description automatically generated with medium confidence">
            <a:extLst>
              <a:ext uri="{FF2B5EF4-FFF2-40B4-BE49-F238E27FC236}">
                <a16:creationId xmlns:a16="http://schemas.microsoft.com/office/drawing/2014/main" id="{F87F69DE-8D5A-0905-1706-6CBA2E08B7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901"/>
          <a:stretch/>
        </p:blipFill>
        <p:spPr>
          <a:xfrm>
            <a:off x="6752036" y="327378"/>
            <a:ext cx="4898098" cy="230880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B1807C3-A9F5-473A-846B-3F68939A48DE}"/>
              </a:ext>
            </a:extLst>
          </p:cNvPr>
          <p:cNvSpPr/>
          <p:nvPr/>
        </p:nvSpPr>
        <p:spPr>
          <a:xfrm rot="21293727">
            <a:off x="8670026" y="3164443"/>
            <a:ext cx="518416" cy="1941689"/>
          </a:xfrm>
          <a:prstGeom prst="ellipse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0E9690-DF26-2BE2-B9BC-B56F72E75223}"/>
              </a:ext>
            </a:extLst>
          </p:cNvPr>
          <p:cNvSpPr/>
          <p:nvPr/>
        </p:nvSpPr>
        <p:spPr>
          <a:xfrm>
            <a:off x="9245600" y="2912533"/>
            <a:ext cx="1185334" cy="9144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Stations with large splitting</a:t>
            </a:r>
          </a:p>
        </p:txBody>
      </p:sp>
    </p:spTree>
    <p:extLst>
      <p:ext uri="{BB962C8B-B14F-4D97-AF65-F5344CB8AC3E}">
        <p14:creationId xmlns:p14="http://schemas.microsoft.com/office/powerpoint/2010/main" val="4093717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4DC49-13C8-7C55-33E8-BDD98D9DF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Supplemental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C3F26-1648-CCB5-8F16-2BCC75C89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21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9B7654B-E4D9-28B0-95FE-A6BF52D04C67}"/>
              </a:ext>
            </a:extLst>
          </p:cNvPr>
          <p:cNvCxnSpPr>
            <a:cxnSpLocks/>
          </p:cNvCxnSpPr>
          <p:nvPr/>
        </p:nvCxnSpPr>
        <p:spPr>
          <a:xfrm flipH="1">
            <a:off x="189186" y="262759"/>
            <a:ext cx="11845159" cy="0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7D2BFCC-B5F5-08CE-5781-4F77F5B7D790}"/>
              </a:ext>
            </a:extLst>
          </p:cNvPr>
          <p:cNvSpPr txBox="1"/>
          <p:nvPr/>
        </p:nvSpPr>
        <p:spPr>
          <a:xfrm>
            <a:off x="61220" y="344250"/>
            <a:ext cx="12535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212121"/>
                </a:solidFill>
                <a:effectLst/>
                <a:latin typeface="wf_segoe-ui_normal"/>
              </a:rPr>
              <a:t>Azimuthal anisotropy at mid-ocean ridges axes – strong or weak splitting?</a:t>
            </a:r>
            <a:endParaRPr lang="en-US" sz="2800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23AA2E0-F26B-CC8C-6B9E-5D40B5201384}"/>
              </a:ext>
            </a:extLst>
          </p:cNvPr>
          <p:cNvCxnSpPr>
            <a:cxnSpLocks/>
          </p:cNvCxnSpPr>
          <p:nvPr/>
        </p:nvCxnSpPr>
        <p:spPr>
          <a:xfrm flipH="1">
            <a:off x="180948" y="6544131"/>
            <a:ext cx="11845159" cy="0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0705D6-611D-94A4-B84F-A583B9E134A0}"/>
              </a:ext>
            </a:extLst>
          </p:cNvPr>
          <p:cNvGrpSpPr/>
          <p:nvPr/>
        </p:nvGrpSpPr>
        <p:grpSpPr>
          <a:xfrm>
            <a:off x="126972" y="1610804"/>
            <a:ext cx="5548993" cy="4872420"/>
            <a:chOff x="6301994" y="1418892"/>
            <a:chExt cx="5548993" cy="4872420"/>
          </a:xfrm>
        </p:grpSpPr>
        <p:pic>
          <p:nvPicPr>
            <p:cNvPr id="9" name="Picture 8" descr="A map of a satellite&#10;&#10;Description automatically generated with medium confidence">
              <a:extLst>
                <a:ext uri="{FF2B5EF4-FFF2-40B4-BE49-F238E27FC236}">
                  <a16:creationId xmlns:a16="http://schemas.microsoft.com/office/drawing/2014/main" id="{33AEF30D-3C28-1800-7B31-E4B6BD1F5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01994" y="1952367"/>
              <a:ext cx="5548993" cy="298366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41EEA0F-809A-C189-B2F0-9E262F66AA21}"/>
                </a:ext>
              </a:extLst>
            </p:cNvPr>
            <p:cNvSpPr txBox="1"/>
            <p:nvPr/>
          </p:nvSpPr>
          <p:spPr>
            <a:xfrm>
              <a:off x="7046249" y="1418892"/>
              <a:ext cx="4320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Southern East Pacific Rise: MELT experiment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BEF0556-F694-31FC-EA99-A6FA29FE0C58}"/>
                </a:ext>
              </a:extLst>
            </p:cNvPr>
            <p:cNvSpPr txBox="1"/>
            <p:nvPr/>
          </p:nvSpPr>
          <p:spPr>
            <a:xfrm>
              <a:off x="6573794" y="4374292"/>
              <a:ext cx="23333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Wolfe and Solomon, 1998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D8F651-9A30-B5B0-EE03-47F1A903A69C}"/>
                </a:ext>
              </a:extLst>
            </p:cNvPr>
            <p:cNvSpPr txBox="1"/>
            <p:nvPr/>
          </p:nvSpPr>
          <p:spPr>
            <a:xfrm>
              <a:off x="6573395" y="5090983"/>
              <a:ext cx="503073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Signature - ”normal” splitting times</a:t>
              </a:r>
            </a:p>
            <a:p>
              <a:pPr algn="ctr"/>
              <a:r>
                <a:rPr lang="en-US" sz="2400" dirty="0"/>
                <a:t>weaker or similar right at the ridge axis</a:t>
              </a:r>
            </a:p>
            <a:p>
              <a:pPr algn="ctr"/>
              <a:r>
                <a:rPr lang="en-US" sz="2400" dirty="0"/>
                <a:t>Informs us about mantle flow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8FD6853-99D4-D0C3-53D8-EA91F04CDDDA}"/>
              </a:ext>
            </a:extLst>
          </p:cNvPr>
          <p:cNvSpPr txBox="1"/>
          <p:nvPr/>
        </p:nvSpPr>
        <p:spPr>
          <a:xfrm>
            <a:off x="451555" y="1061155"/>
            <a:ext cx="4757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Olivine aligned by mantle flow?</a:t>
            </a:r>
          </a:p>
        </p:txBody>
      </p:sp>
    </p:spTree>
    <p:extLst>
      <p:ext uri="{BB962C8B-B14F-4D97-AF65-F5344CB8AC3E}">
        <p14:creationId xmlns:p14="http://schemas.microsoft.com/office/powerpoint/2010/main" val="423239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9B7654B-E4D9-28B0-95FE-A6BF52D04C67}"/>
              </a:ext>
            </a:extLst>
          </p:cNvPr>
          <p:cNvCxnSpPr>
            <a:cxnSpLocks/>
          </p:cNvCxnSpPr>
          <p:nvPr/>
        </p:nvCxnSpPr>
        <p:spPr>
          <a:xfrm flipH="1">
            <a:off x="189186" y="262759"/>
            <a:ext cx="11845159" cy="0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7D2BFCC-B5F5-08CE-5781-4F77F5B7D790}"/>
              </a:ext>
            </a:extLst>
          </p:cNvPr>
          <p:cNvSpPr txBox="1"/>
          <p:nvPr/>
        </p:nvSpPr>
        <p:spPr>
          <a:xfrm>
            <a:off x="61220" y="344250"/>
            <a:ext cx="12535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212121"/>
                </a:solidFill>
                <a:effectLst/>
                <a:latin typeface="wf_segoe-ui_normal"/>
              </a:rPr>
              <a:t>Azimuthal anisotropy at mid-ocean ridges axes – strong or weak splitting?</a:t>
            </a:r>
            <a:endParaRPr lang="en-US" sz="2800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23AA2E0-F26B-CC8C-6B9E-5D40B5201384}"/>
              </a:ext>
            </a:extLst>
          </p:cNvPr>
          <p:cNvCxnSpPr>
            <a:cxnSpLocks/>
          </p:cNvCxnSpPr>
          <p:nvPr/>
        </p:nvCxnSpPr>
        <p:spPr>
          <a:xfrm flipH="1">
            <a:off x="180948" y="6544131"/>
            <a:ext cx="11845159" cy="0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0705D6-611D-94A4-B84F-A583B9E134A0}"/>
              </a:ext>
            </a:extLst>
          </p:cNvPr>
          <p:cNvGrpSpPr/>
          <p:nvPr/>
        </p:nvGrpSpPr>
        <p:grpSpPr>
          <a:xfrm>
            <a:off x="126972" y="1610804"/>
            <a:ext cx="5548993" cy="4872420"/>
            <a:chOff x="6301994" y="1418892"/>
            <a:chExt cx="5548993" cy="4872420"/>
          </a:xfrm>
        </p:grpSpPr>
        <p:pic>
          <p:nvPicPr>
            <p:cNvPr id="9" name="Picture 8" descr="A map of a satellite&#10;&#10;Description automatically generated with medium confidence">
              <a:extLst>
                <a:ext uri="{FF2B5EF4-FFF2-40B4-BE49-F238E27FC236}">
                  <a16:creationId xmlns:a16="http://schemas.microsoft.com/office/drawing/2014/main" id="{33AEF30D-3C28-1800-7B31-E4B6BD1F5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01994" y="1952367"/>
              <a:ext cx="5548993" cy="298366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41EEA0F-809A-C189-B2F0-9E262F66AA21}"/>
                </a:ext>
              </a:extLst>
            </p:cNvPr>
            <p:cNvSpPr txBox="1"/>
            <p:nvPr/>
          </p:nvSpPr>
          <p:spPr>
            <a:xfrm>
              <a:off x="7046249" y="1418892"/>
              <a:ext cx="4320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Southern East Pacific Rise: MELT experiment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BEF0556-F694-31FC-EA99-A6FA29FE0C58}"/>
                </a:ext>
              </a:extLst>
            </p:cNvPr>
            <p:cNvSpPr txBox="1"/>
            <p:nvPr/>
          </p:nvSpPr>
          <p:spPr>
            <a:xfrm>
              <a:off x="6573794" y="4374292"/>
              <a:ext cx="23333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Wolfe and Solomon, 1998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D8F651-9A30-B5B0-EE03-47F1A903A69C}"/>
                </a:ext>
              </a:extLst>
            </p:cNvPr>
            <p:cNvSpPr txBox="1"/>
            <p:nvPr/>
          </p:nvSpPr>
          <p:spPr>
            <a:xfrm>
              <a:off x="6573395" y="5090983"/>
              <a:ext cx="503073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Signature - ”normal” splitting times</a:t>
              </a:r>
            </a:p>
            <a:p>
              <a:pPr algn="ctr"/>
              <a:r>
                <a:rPr lang="en-US" sz="2400" dirty="0"/>
                <a:t>weaker or similar right at the ridge axis</a:t>
              </a:r>
            </a:p>
            <a:p>
              <a:pPr algn="ctr"/>
              <a:r>
                <a:rPr lang="en-US" sz="2400" dirty="0"/>
                <a:t>Informs us about mantle flow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8FD6853-99D4-D0C3-53D8-EA91F04CDDDA}"/>
              </a:ext>
            </a:extLst>
          </p:cNvPr>
          <p:cNvSpPr txBox="1"/>
          <p:nvPr/>
        </p:nvSpPr>
        <p:spPr>
          <a:xfrm>
            <a:off x="451555" y="1061155"/>
            <a:ext cx="4757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Olivine aligned by mantle flow?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4268727-FB14-810E-E2E8-17276BFCE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954" y="2188244"/>
            <a:ext cx="5751492" cy="293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F9431B-B002-E740-C946-90FC50DF1976}"/>
              </a:ext>
            </a:extLst>
          </p:cNvPr>
          <p:cNvSpPr txBox="1"/>
          <p:nvPr/>
        </p:nvSpPr>
        <p:spPr>
          <a:xfrm>
            <a:off x="6027316" y="5059941"/>
            <a:ext cx="1973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Kendall et al.,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84B261-B8E5-B0B9-D5F2-990C9880FC3D}"/>
              </a:ext>
            </a:extLst>
          </p:cNvPr>
          <p:cNvSpPr txBox="1"/>
          <p:nvPr/>
        </p:nvSpPr>
        <p:spPr>
          <a:xfrm>
            <a:off x="7130916" y="1627737"/>
            <a:ext cx="3721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Mid-Atlantic ridge: PI-LAB experiment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DBA664-DD6C-362B-E5F8-42190399CDAD}"/>
              </a:ext>
            </a:extLst>
          </p:cNvPr>
          <p:cNvSpPr txBox="1"/>
          <p:nvPr/>
        </p:nvSpPr>
        <p:spPr>
          <a:xfrm>
            <a:off x="6632222" y="1055511"/>
            <a:ext cx="4208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Melt aligned in the mantle?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A99A35-888D-4501-3CDA-7C41096367B9}"/>
              </a:ext>
            </a:extLst>
          </p:cNvPr>
          <p:cNvSpPr txBox="1"/>
          <p:nvPr/>
        </p:nvSpPr>
        <p:spPr>
          <a:xfrm>
            <a:off x="6184420" y="5277250"/>
            <a:ext cx="54587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Signature – large splitting times</a:t>
            </a:r>
          </a:p>
          <a:p>
            <a:pPr algn="ctr"/>
            <a:r>
              <a:rPr lang="en-US" sz="2400" dirty="0"/>
              <a:t>stronger right at the ridge axis</a:t>
            </a:r>
          </a:p>
          <a:p>
            <a:pPr algn="ctr"/>
            <a:r>
              <a:rPr lang="en-US" sz="2400" dirty="0"/>
              <a:t>Informs us about melt migration dynamics</a:t>
            </a:r>
          </a:p>
        </p:txBody>
      </p:sp>
    </p:spTree>
    <p:extLst>
      <p:ext uri="{BB962C8B-B14F-4D97-AF65-F5344CB8AC3E}">
        <p14:creationId xmlns:p14="http://schemas.microsoft.com/office/powerpoint/2010/main" val="235752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9B7654B-E4D9-28B0-95FE-A6BF52D04C67}"/>
              </a:ext>
            </a:extLst>
          </p:cNvPr>
          <p:cNvCxnSpPr>
            <a:cxnSpLocks/>
          </p:cNvCxnSpPr>
          <p:nvPr/>
        </p:nvCxnSpPr>
        <p:spPr>
          <a:xfrm flipH="1">
            <a:off x="189186" y="262759"/>
            <a:ext cx="11845159" cy="0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A5BD917F-A5DC-FE7E-9399-CD0810712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29" y="1017625"/>
            <a:ext cx="10765971" cy="56813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045E5E6-A638-9DF2-F1C8-11B821F760FF}"/>
              </a:ext>
            </a:extLst>
          </p:cNvPr>
          <p:cNvSpPr/>
          <p:nvPr/>
        </p:nvSpPr>
        <p:spPr>
          <a:xfrm>
            <a:off x="731337" y="4026578"/>
            <a:ext cx="3189515" cy="1471749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Red circles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Broad band ocean bottom seismometers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OBSIP/OBSIC deployments only</a:t>
            </a:r>
          </a:p>
          <a:p>
            <a:pPr algn="ctr"/>
            <a:r>
              <a:rPr lang="en-US" u="sng" dirty="0">
                <a:solidFill>
                  <a:schemeClr val="tx1"/>
                </a:solidFill>
              </a:rPr>
              <a:t>Masked if splitting was reported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B1B79D-0D73-038A-4ABB-9FE5B2CC4FC3}"/>
              </a:ext>
            </a:extLst>
          </p:cNvPr>
          <p:cNvSpPr/>
          <p:nvPr/>
        </p:nvSpPr>
        <p:spPr>
          <a:xfrm>
            <a:off x="7755834" y="2860575"/>
            <a:ext cx="3189515" cy="1741715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Black squares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Site where SKS, SKKS splitting is collected in the regularly updated databases of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Becker et. (2012)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 </a:t>
            </a:r>
            <a:r>
              <a:rPr lang="en-US" dirty="0" err="1">
                <a:solidFill>
                  <a:schemeClr val="tx1"/>
                </a:solidFill>
              </a:rPr>
              <a:t>Wüstefeld</a:t>
            </a:r>
            <a:r>
              <a:rPr lang="en-US" dirty="0">
                <a:solidFill>
                  <a:schemeClr val="tx1"/>
                </a:solidFill>
              </a:rPr>
              <a:t> et al.'s (2009)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55326F-1D9C-2A56-BACA-5FF114260EEC}"/>
              </a:ext>
            </a:extLst>
          </p:cNvPr>
          <p:cNvSpPr txBox="1"/>
          <p:nvPr/>
        </p:nvSpPr>
        <p:spPr>
          <a:xfrm>
            <a:off x="61220" y="344250"/>
            <a:ext cx="12535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212121"/>
                </a:solidFill>
                <a:effectLst/>
                <a:latin typeface="wf_segoe-ui_normal"/>
              </a:rPr>
              <a:t>Opportunit</a:t>
            </a:r>
            <a:r>
              <a:rPr lang="en-US" sz="2800" dirty="0">
                <a:solidFill>
                  <a:srgbClr val="212121"/>
                </a:solidFill>
                <a:latin typeface="wf_segoe-ui_normal"/>
              </a:rPr>
              <a:t>y with existing datasets - SKS splitting in the oceans is very hard</a:t>
            </a:r>
            <a:endParaRPr lang="en-US" sz="28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553EB2A-3607-692F-4AF2-94EEB44DFB0C}"/>
              </a:ext>
            </a:extLst>
          </p:cNvPr>
          <p:cNvCxnSpPr>
            <a:cxnSpLocks/>
          </p:cNvCxnSpPr>
          <p:nvPr/>
        </p:nvCxnSpPr>
        <p:spPr>
          <a:xfrm flipH="1">
            <a:off x="141192" y="6752852"/>
            <a:ext cx="11845159" cy="0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1368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9B7654B-E4D9-28B0-95FE-A6BF52D04C67}"/>
              </a:ext>
            </a:extLst>
          </p:cNvPr>
          <p:cNvCxnSpPr>
            <a:cxnSpLocks/>
          </p:cNvCxnSpPr>
          <p:nvPr/>
        </p:nvCxnSpPr>
        <p:spPr>
          <a:xfrm flipH="1">
            <a:off x="189186" y="262759"/>
            <a:ext cx="11845159" cy="0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A5BD917F-A5DC-FE7E-9399-CD0810712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29" y="1017625"/>
            <a:ext cx="10765971" cy="568130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9B1B79D-0D73-038A-4ABB-9FE5B2CC4FC3}"/>
              </a:ext>
            </a:extLst>
          </p:cNvPr>
          <p:cNvSpPr/>
          <p:nvPr/>
        </p:nvSpPr>
        <p:spPr>
          <a:xfrm>
            <a:off x="7755834" y="2860575"/>
            <a:ext cx="3189515" cy="1741715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Black squares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Site where SKS, SKKS splitting is collected in the regularly updated databases of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Becker et. 2012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 </a:t>
            </a:r>
            <a:r>
              <a:rPr lang="en-US" dirty="0" err="1">
                <a:solidFill>
                  <a:schemeClr val="tx1"/>
                </a:solidFill>
              </a:rPr>
              <a:t>Wüstefeld</a:t>
            </a:r>
            <a:r>
              <a:rPr lang="en-US" dirty="0">
                <a:solidFill>
                  <a:schemeClr val="tx1"/>
                </a:solidFill>
              </a:rPr>
              <a:t> et al.'s (2009)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55326F-1D9C-2A56-BACA-5FF114260EEC}"/>
              </a:ext>
            </a:extLst>
          </p:cNvPr>
          <p:cNvSpPr txBox="1"/>
          <p:nvPr/>
        </p:nvSpPr>
        <p:spPr>
          <a:xfrm>
            <a:off x="61220" y="344250"/>
            <a:ext cx="12535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212121"/>
                </a:solidFill>
                <a:effectLst/>
                <a:latin typeface="wf_segoe-ui_normal"/>
              </a:rPr>
              <a:t>Opportunit</a:t>
            </a:r>
            <a:r>
              <a:rPr lang="en-US" sz="2800" dirty="0">
                <a:solidFill>
                  <a:srgbClr val="212121"/>
                </a:solidFill>
                <a:latin typeface="wf_segoe-ui_normal"/>
              </a:rPr>
              <a:t>y with existing datasets - SKS splitting in the oceans is very hard</a:t>
            </a:r>
            <a:endParaRPr lang="en-US" sz="28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553EB2A-3607-692F-4AF2-94EEB44DFB0C}"/>
              </a:ext>
            </a:extLst>
          </p:cNvPr>
          <p:cNvCxnSpPr>
            <a:cxnSpLocks/>
          </p:cNvCxnSpPr>
          <p:nvPr/>
        </p:nvCxnSpPr>
        <p:spPr>
          <a:xfrm flipH="1">
            <a:off x="141192" y="6752852"/>
            <a:ext cx="11845159" cy="0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E65CF44-A3AB-8009-074A-EBC96F0A5318}"/>
              </a:ext>
            </a:extLst>
          </p:cNvPr>
          <p:cNvSpPr/>
          <p:nvPr/>
        </p:nvSpPr>
        <p:spPr>
          <a:xfrm>
            <a:off x="4502426" y="4174434"/>
            <a:ext cx="308113" cy="318053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F9FC9B-AB4B-0058-1C6B-D2BD681DA508}"/>
              </a:ext>
            </a:extLst>
          </p:cNvPr>
          <p:cNvSpPr/>
          <p:nvPr/>
        </p:nvSpPr>
        <p:spPr>
          <a:xfrm>
            <a:off x="6483626" y="3747052"/>
            <a:ext cx="308113" cy="24185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91C1B8-31C3-B8EF-E7D2-F92469733073}"/>
              </a:ext>
            </a:extLst>
          </p:cNvPr>
          <p:cNvSpPr/>
          <p:nvPr/>
        </p:nvSpPr>
        <p:spPr>
          <a:xfrm>
            <a:off x="6298096" y="2816087"/>
            <a:ext cx="361121" cy="42407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A99975-D008-C2AF-4921-F463F54105E4}"/>
              </a:ext>
            </a:extLst>
          </p:cNvPr>
          <p:cNvSpPr/>
          <p:nvPr/>
        </p:nvSpPr>
        <p:spPr>
          <a:xfrm>
            <a:off x="3498576" y="3150704"/>
            <a:ext cx="288234" cy="2286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7EA256-59FF-EEFC-6C79-0D217DE2F2F6}"/>
              </a:ext>
            </a:extLst>
          </p:cNvPr>
          <p:cNvSpPr/>
          <p:nvPr/>
        </p:nvSpPr>
        <p:spPr>
          <a:xfrm>
            <a:off x="2033363" y="4553352"/>
            <a:ext cx="2359733" cy="515605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>
                <a:solidFill>
                  <a:schemeClr val="tx1"/>
                </a:solidFill>
              </a:rPr>
              <a:t>Lau Basin</a:t>
            </a:r>
            <a:r>
              <a:rPr lang="en-US" dirty="0">
                <a:solidFill>
                  <a:schemeClr val="tx1"/>
                </a:solidFill>
              </a:rPr>
              <a:t> experiment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is the focus here</a:t>
            </a:r>
          </a:p>
        </p:txBody>
      </p:sp>
    </p:spTree>
    <p:extLst>
      <p:ext uri="{BB962C8B-B14F-4D97-AF65-F5344CB8AC3E}">
        <p14:creationId xmlns:p14="http://schemas.microsoft.com/office/powerpoint/2010/main" val="1357124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95756BB-8546-2603-F51A-1B2320972B80}"/>
              </a:ext>
            </a:extLst>
          </p:cNvPr>
          <p:cNvGrpSpPr/>
          <p:nvPr/>
        </p:nvGrpSpPr>
        <p:grpSpPr>
          <a:xfrm>
            <a:off x="1455368" y="696950"/>
            <a:ext cx="8863873" cy="5798634"/>
            <a:chOff x="2376556" y="970156"/>
            <a:chExt cx="7772400" cy="5057736"/>
          </a:xfrm>
        </p:grpSpPr>
        <p:pic>
          <p:nvPicPr>
            <p:cNvPr id="12" name="Picture 11" descr="A diagram of an eeg wave&#10;&#10;Description automatically generated">
              <a:extLst>
                <a:ext uri="{FF2B5EF4-FFF2-40B4-BE49-F238E27FC236}">
                  <a16:creationId xmlns:a16="http://schemas.microsoft.com/office/drawing/2014/main" id="{21F80BEA-2FAD-3E4D-7703-89220F20C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76556" y="970156"/>
              <a:ext cx="7772400" cy="505773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5D17C3D-7BCA-7E90-BCF4-89CA23B986A0}"/>
                </a:ext>
              </a:extLst>
            </p:cNvPr>
            <p:cNvSpPr/>
            <p:nvPr/>
          </p:nvSpPr>
          <p:spPr>
            <a:xfrm>
              <a:off x="2419815" y="1003610"/>
              <a:ext cx="4192858" cy="24309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9B7654B-E4D9-28B0-95FE-A6BF52D04C67}"/>
              </a:ext>
            </a:extLst>
          </p:cNvPr>
          <p:cNvCxnSpPr>
            <a:cxnSpLocks/>
          </p:cNvCxnSpPr>
          <p:nvPr/>
        </p:nvCxnSpPr>
        <p:spPr>
          <a:xfrm flipH="1">
            <a:off x="189186" y="262759"/>
            <a:ext cx="11845159" cy="0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CF242A1-7481-A1EE-84A7-17B1E2C9CE7B}"/>
              </a:ext>
            </a:extLst>
          </p:cNvPr>
          <p:cNvCxnSpPr>
            <a:cxnSpLocks/>
          </p:cNvCxnSpPr>
          <p:nvPr/>
        </p:nvCxnSpPr>
        <p:spPr>
          <a:xfrm flipH="1">
            <a:off x="180948" y="6544131"/>
            <a:ext cx="11845159" cy="0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F4F4BE9-9B7D-1177-9CD4-841021F4C22A}"/>
              </a:ext>
            </a:extLst>
          </p:cNvPr>
          <p:cNvSpPr txBox="1"/>
          <p:nvPr/>
        </p:nvSpPr>
        <p:spPr>
          <a:xfrm>
            <a:off x="134933" y="1525855"/>
            <a:ext cx="497661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Directly invert for splitting parameters by </a:t>
            </a:r>
          </a:p>
          <a:p>
            <a:r>
              <a:rPr lang="en-US" dirty="0"/>
              <a:t>fitting waveforms over multiple events</a:t>
            </a:r>
          </a:p>
          <a:p>
            <a:r>
              <a:rPr lang="en-US" dirty="0"/>
              <a:t> - following Menke and Levin, 2003</a:t>
            </a:r>
          </a:p>
          <a:p>
            <a:r>
              <a:rPr lang="en-US" dirty="0"/>
              <a:t>2. </a:t>
            </a:r>
            <a:r>
              <a:rPr lang="en-US" u="sng" dirty="0"/>
              <a:t>Solve for a source-time function for each </a:t>
            </a:r>
          </a:p>
          <a:p>
            <a:r>
              <a:rPr lang="en-US" u="sng" dirty="0"/>
              <a:t>event</a:t>
            </a:r>
            <a:r>
              <a:rPr lang="en-US" dirty="0"/>
              <a:t>, and convolve with the splitting operator</a:t>
            </a:r>
          </a:p>
          <a:p>
            <a:r>
              <a:rPr lang="en-US" dirty="0"/>
              <a:t>to make the synthetic waveforms, with appropriate</a:t>
            </a:r>
          </a:p>
          <a:p>
            <a:r>
              <a:rPr lang="en-US" dirty="0"/>
              <a:t>covariance matrix for fitting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52C13C-DC6C-E44F-B3D5-19431DEF2FD7}"/>
              </a:ext>
            </a:extLst>
          </p:cNvPr>
          <p:cNvSpPr/>
          <p:nvPr/>
        </p:nvSpPr>
        <p:spPr>
          <a:xfrm>
            <a:off x="8969943" y="5205680"/>
            <a:ext cx="1416205" cy="1304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1A7B35-BD4E-7FB3-E502-A9FE7088C051}"/>
              </a:ext>
            </a:extLst>
          </p:cNvPr>
          <p:cNvSpPr txBox="1"/>
          <p:nvPr/>
        </p:nvSpPr>
        <p:spPr>
          <a:xfrm>
            <a:off x="89923" y="293442"/>
            <a:ext cx="11941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Approach to SKS splitting at low</a:t>
            </a:r>
          </a:p>
          <a:p>
            <a:r>
              <a:rPr lang="en-US" sz="3600" dirty="0"/>
              <a:t>signal to noise ratios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051705-BBDB-6446-FE45-259907111246}"/>
              </a:ext>
            </a:extLst>
          </p:cNvPr>
          <p:cNvSpPr txBox="1"/>
          <p:nvPr/>
        </p:nvSpPr>
        <p:spPr>
          <a:xfrm>
            <a:off x="6182138" y="6070236"/>
            <a:ext cx="2844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Byrnes and </a:t>
            </a:r>
            <a:r>
              <a:rPr lang="en-US" dirty="0" err="1"/>
              <a:t>Gaherty</a:t>
            </a:r>
            <a:r>
              <a:rPr lang="en-US" dirty="0"/>
              <a:t>, in prep</a:t>
            </a:r>
          </a:p>
        </p:txBody>
      </p:sp>
    </p:spTree>
    <p:extLst>
      <p:ext uri="{BB962C8B-B14F-4D97-AF65-F5344CB8AC3E}">
        <p14:creationId xmlns:p14="http://schemas.microsoft.com/office/powerpoint/2010/main" val="2512947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95756BB-8546-2603-F51A-1B2320972B80}"/>
              </a:ext>
            </a:extLst>
          </p:cNvPr>
          <p:cNvGrpSpPr/>
          <p:nvPr/>
        </p:nvGrpSpPr>
        <p:grpSpPr>
          <a:xfrm>
            <a:off x="1455368" y="696950"/>
            <a:ext cx="8863873" cy="5798634"/>
            <a:chOff x="2376556" y="970156"/>
            <a:chExt cx="7772400" cy="5057736"/>
          </a:xfrm>
        </p:grpSpPr>
        <p:pic>
          <p:nvPicPr>
            <p:cNvPr id="12" name="Picture 11" descr="A diagram of an eeg wave&#10;&#10;Description automatically generated">
              <a:extLst>
                <a:ext uri="{FF2B5EF4-FFF2-40B4-BE49-F238E27FC236}">
                  <a16:creationId xmlns:a16="http://schemas.microsoft.com/office/drawing/2014/main" id="{21F80BEA-2FAD-3E4D-7703-89220F20C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76556" y="970156"/>
              <a:ext cx="7772400" cy="505773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5D17C3D-7BCA-7E90-BCF4-89CA23B986A0}"/>
                </a:ext>
              </a:extLst>
            </p:cNvPr>
            <p:cNvSpPr/>
            <p:nvPr/>
          </p:nvSpPr>
          <p:spPr>
            <a:xfrm>
              <a:off x="2419815" y="1003610"/>
              <a:ext cx="4192858" cy="24309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9B7654B-E4D9-28B0-95FE-A6BF52D04C67}"/>
              </a:ext>
            </a:extLst>
          </p:cNvPr>
          <p:cNvCxnSpPr>
            <a:cxnSpLocks/>
          </p:cNvCxnSpPr>
          <p:nvPr/>
        </p:nvCxnSpPr>
        <p:spPr>
          <a:xfrm flipH="1">
            <a:off x="189186" y="262759"/>
            <a:ext cx="11845159" cy="0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CF242A1-7481-A1EE-84A7-17B1E2C9CE7B}"/>
              </a:ext>
            </a:extLst>
          </p:cNvPr>
          <p:cNvCxnSpPr>
            <a:cxnSpLocks/>
          </p:cNvCxnSpPr>
          <p:nvPr/>
        </p:nvCxnSpPr>
        <p:spPr>
          <a:xfrm flipH="1">
            <a:off x="180948" y="6544131"/>
            <a:ext cx="11845159" cy="0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F4F4BE9-9B7D-1177-9CD4-841021F4C22A}"/>
              </a:ext>
            </a:extLst>
          </p:cNvPr>
          <p:cNvSpPr txBox="1"/>
          <p:nvPr/>
        </p:nvSpPr>
        <p:spPr>
          <a:xfrm>
            <a:off x="134933" y="1525855"/>
            <a:ext cx="497661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Directly invert for splitting parameters by </a:t>
            </a:r>
          </a:p>
          <a:p>
            <a:r>
              <a:rPr lang="en-US" dirty="0"/>
              <a:t>fitting waveforms over multiple events</a:t>
            </a:r>
          </a:p>
          <a:p>
            <a:r>
              <a:rPr lang="en-US" dirty="0"/>
              <a:t> - following Menke and Levin, 2003</a:t>
            </a:r>
          </a:p>
          <a:p>
            <a:r>
              <a:rPr lang="en-US" dirty="0"/>
              <a:t>2. </a:t>
            </a:r>
            <a:r>
              <a:rPr lang="en-US" u="sng" dirty="0"/>
              <a:t>Solve for a source-time function for each </a:t>
            </a:r>
          </a:p>
          <a:p>
            <a:r>
              <a:rPr lang="en-US" u="sng" dirty="0"/>
              <a:t>event</a:t>
            </a:r>
            <a:r>
              <a:rPr lang="en-US" dirty="0"/>
              <a:t>, and convolve with the splitting operator</a:t>
            </a:r>
          </a:p>
          <a:p>
            <a:r>
              <a:rPr lang="en-US" dirty="0"/>
              <a:t>to make the synthetic waveforms, with appropriate</a:t>
            </a:r>
          </a:p>
          <a:p>
            <a:r>
              <a:rPr lang="en-US" dirty="0"/>
              <a:t>covariance matrix for fitting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52C13C-DC6C-E44F-B3D5-19431DEF2FD7}"/>
              </a:ext>
            </a:extLst>
          </p:cNvPr>
          <p:cNvSpPr/>
          <p:nvPr/>
        </p:nvSpPr>
        <p:spPr>
          <a:xfrm>
            <a:off x="8969943" y="5205680"/>
            <a:ext cx="1416205" cy="1304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1A7B35-BD4E-7FB3-E502-A9FE7088C051}"/>
              </a:ext>
            </a:extLst>
          </p:cNvPr>
          <p:cNvSpPr txBox="1"/>
          <p:nvPr/>
        </p:nvSpPr>
        <p:spPr>
          <a:xfrm>
            <a:off x="89923" y="293442"/>
            <a:ext cx="11941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Approach to SKS splitting at low</a:t>
            </a:r>
          </a:p>
          <a:p>
            <a:r>
              <a:rPr lang="en-US" sz="3600" dirty="0"/>
              <a:t>signal to noise ratios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051705-BBDB-6446-FE45-259907111246}"/>
              </a:ext>
            </a:extLst>
          </p:cNvPr>
          <p:cNvSpPr txBox="1"/>
          <p:nvPr/>
        </p:nvSpPr>
        <p:spPr>
          <a:xfrm>
            <a:off x="6182138" y="6070236"/>
            <a:ext cx="2844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Byrnes and </a:t>
            </a:r>
            <a:r>
              <a:rPr lang="en-US" dirty="0" err="1"/>
              <a:t>Gaherty</a:t>
            </a:r>
            <a:r>
              <a:rPr lang="en-US" dirty="0"/>
              <a:t>, in prep</a:t>
            </a:r>
          </a:p>
        </p:txBody>
      </p:sp>
      <p:pic>
        <p:nvPicPr>
          <p:cNvPr id="4" name="Picture 3" descr="A graph of different energy levels&#10;&#10;Description automatically generated with medium confidence">
            <a:extLst>
              <a:ext uri="{FF2B5EF4-FFF2-40B4-BE49-F238E27FC236}">
                <a16:creationId xmlns:a16="http://schemas.microsoft.com/office/drawing/2014/main" id="{098A9A0F-5864-D7B5-E6CD-EB6EC1072D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901"/>
          <a:stretch/>
        </p:blipFill>
        <p:spPr>
          <a:xfrm>
            <a:off x="6243665" y="594911"/>
            <a:ext cx="5983276" cy="282031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CDC085B-1433-03C3-9183-4B5063379145}"/>
              </a:ext>
            </a:extLst>
          </p:cNvPr>
          <p:cNvSpPr/>
          <p:nvPr/>
        </p:nvSpPr>
        <p:spPr>
          <a:xfrm>
            <a:off x="6345716" y="1608463"/>
            <a:ext cx="1630496" cy="1663547"/>
          </a:xfrm>
          <a:prstGeom prst="ellipse">
            <a:avLst/>
          </a:prstGeom>
          <a:noFill/>
          <a:ln w="635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84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20ECA-C9F1-8BB0-A55B-9D8807C6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15" y="109838"/>
            <a:ext cx="10515600" cy="1325563"/>
          </a:xfrm>
        </p:spPr>
        <p:txBody>
          <a:bodyPr/>
          <a:lstStyle/>
          <a:p>
            <a:r>
              <a:rPr lang="en-US" dirty="0"/>
              <a:t>Lau Basin results – splits are larger on axis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4DDBB33-079E-EF86-33BB-A03FAE3CC096}"/>
              </a:ext>
            </a:extLst>
          </p:cNvPr>
          <p:cNvCxnSpPr>
            <a:cxnSpLocks/>
          </p:cNvCxnSpPr>
          <p:nvPr/>
        </p:nvCxnSpPr>
        <p:spPr>
          <a:xfrm flipH="1">
            <a:off x="189186" y="262759"/>
            <a:ext cx="11845159" cy="0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A7A68AE-1379-BE7D-C533-0B98F6D037F4}"/>
              </a:ext>
            </a:extLst>
          </p:cNvPr>
          <p:cNvCxnSpPr>
            <a:cxnSpLocks/>
          </p:cNvCxnSpPr>
          <p:nvPr/>
        </p:nvCxnSpPr>
        <p:spPr>
          <a:xfrm flipH="1">
            <a:off x="180948" y="6544131"/>
            <a:ext cx="11845159" cy="0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riangle 16">
            <a:extLst>
              <a:ext uri="{FF2B5EF4-FFF2-40B4-BE49-F238E27FC236}">
                <a16:creationId xmlns:a16="http://schemas.microsoft.com/office/drawing/2014/main" id="{44DF80CD-C0AE-AE4D-2F64-0979A7060003}"/>
              </a:ext>
            </a:extLst>
          </p:cNvPr>
          <p:cNvSpPr/>
          <p:nvPr/>
        </p:nvSpPr>
        <p:spPr>
          <a:xfrm rot="10800000">
            <a:off x="7156524" y="3701653"/>
            <a:ext cx="430561" cy="418640"/>
          </a:xfrm>
          <a:prstGeom prst="triangle">
            <a:avLst/>
          </a:prstGeom>
          <a:solidFill>
            <a:srgbClr val="FF63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0C5C14DA-A603-338A-8ACF-FA902B78FAC9}"/>
              </a:ext>
            </a:extLst>
          </p:cNvPr>
          <p:cNvSpPr/>
          <p:nvPr/>
        </p:nvSpPr>
        <p:spPr>
          <a:xfrm rot="10800000">
            <a:off x="7176604" y="2711103"/>
            <a:ext cx="422313" cy="418640"/>
          </a:xfrm>
          <a:prstGeom prst="triangle">
            <a:avLst/>
          </a:prstGeom>
          <a:solidFill>
            <a:srgbClr val="BEBEB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59AD2A-97B2-6462-83DB-D342195C56BA}"/>
              </a:ext>
            </a:extLst>
          </p:cNvPr>
          <p:cNvSpPr txBox="1"/>
          <p:nvPr/>
        </p:nvSpPr>
        <p:spPr>
          <a:xfrm>
            <a:off x="7820929" y="2736749"/>
            <a:ext cx="3619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Stations without results due to noise</a:t>
            </a:r>
          </a:p>
          <a:p>
            <a:r>
              <a:rPr lang="en-US" dirty="0"/>
              <a:t>in all 6 events considered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78F69E-2859-D3F8-F97C-79B8E745F4CA}"/>
              </a:ext>
            </a:extLst>
          </p:cNvPr>
          <p:cNvSpPr txBox="1"/>
          <p:nvPr/>
        </p:nvSpPr>
        <p:spPr>
          <a:xfrm>
            <a:off x="7785227" y="3684948"/>
            <a:ext cx="3988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Stations within 50 km of a ridge</a:t>
            </a:r>
          </a:p>
          <a:p>
            <a:r>
              <a:rPr lang="en-US" dirty="0"/>
              <a:t> - Splitting times range from </a:t>
            </a:r>
            <a:r>
              <a:rPr lang="en-US" u="sng" dirty="0"/>
              <a:t>1.75 to 1.9 s</a:t>
            </a: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7424CD20-B488-53F0-7306-46B9390917FC}"/>
              </a:ext>
            </a:extLst>
          </p:cNvPr>
          <p:cNvSpPr/>
          <p:nvPr/>
        </p:nvSpPr>
        <p:spPr>
          <a:xfrm rot="10800000">
            <a:off x="7173458" y="4813609"/>
            <a:ext cx="430561" cy="418640"/>
          </a:xfrm>
          <a:prstGeom prst="triangle">
            <a:avLst/>
          </a:prstGeom>
          <a:solidFill>
            <a:srgbClr val="FF8C0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AF492C-7F87-FE65-FBBB-5C40EE892BC6}"/>
              </a:ext>
            </a:extLst>
          </p:cNvPr>
          <p:cNvSpPr txBox="1"/>
          <p:nvPr/>
        </p:nvSpPr>
        <p:spPr>
          <a:xfrm>
            <a:off x="7802161" y="4796904"/>
            <a:ext cx="3968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Stations further than 50 km from a ridge</a:t>
            </a:r>
          </a:p>
          <a:p>
            <a:r>
              <a:rPr lang="en-US" dirty="0"/>
              <a:t> - Splitting times range from </a:t>
            </a:r>
            <a:r>
              <a:rPr lang="en-US" u="sng" dirty="0"/>
              <a:t>0.6 to 1.05 s</a:t>
            </a:r>
          </a:p>
        </p:txBody>
      </p:sp>
      <p:pic>
        <p:nvPicPr>
          <p:cNvPr id="8" name="Picture 7" descr="A map of the ocean&#10;&#10;Description automatically generated">
            <a:extLst>
              <a:ext uri="{FF2B5EF4-FFF2-40B4-BE49-F238E27FC236}">
                <a16:creationId xmlns:a16="http://schemas.microsoft.com/office/drawing/2014/main" id="{9546A07B-BC0E-1FBA-1976-B2B42FBD5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88" y="1129350"/>
            <a:ext cx="6308383" cy="53484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81153E-7889-042C-3EBF-29A9B92441C3}"/>
              </a:ext>
            </a:extLst>
          </p:cNvPr>
          <p:cNvSpPr txBox="1"/>
          <p:nvPr/>
        </p:nvSpPr>
        <p:spPr>
          <a:xfrm>
            <a:off x="6525962" y="1298222"/>
            <a:ext cx="56660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Mean on-minus-off-axis splitting time = 0.8s</a:t>
            </a:r>
          </a:p>
          <a:p>
            <a:pPr algn="ctr"/>
            <a:r>
              <a:rPr lang="en-US" sz="2400" dirty="0"/>
              <a:t>For context: global average is 1 s</a:t>
            </a:r>
          </a:p>
        </p:txBody>
      </p:sp>
    </p:spTree>
    <p:extLst>
      <p:ext uri="{BB962C8B-B14F-4D97-AF65-F5344CB8AC3E}">
        <p14:creationId xmlns:p14="http://schemas.microsoft.com/office/powerpoint/2010/main" val="1533002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ocean&#10;&#10;Description automatically generated">
            <a:extLst>
              <a:ext uri="{FF2B5EF4-FFF2-40B4-BE49-F238E27FC236}">
                <a16:creationId xmlns:a16="http://schemas.microsoft.com/office/drawing/2014/main" id="{8762E62A-3E9E-2509-B4A3-BAD7E4BFE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88" y="1129350"/>
            <a:ext cx="6308383" cy="53484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120ECA-C9F1-8BB0-A55B-9D8807C6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15" y="109838"/>
            <a:ext cx="10515600" cy="1325563"/>
          </a:xfrm>
        </p:spPr>
        <p:txBody>
          <a:bodyPr/>
          <a:lstStyle/>
          <a:p>
            <a:r>
              <a:rPr lang="en-US" dirty="0"/>
              <a:t>Lau Basin results – splits are larger on axis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4DDBB33-079E-EF86-33BB-A03FAE3CC096}"/>
              </a:ext>
            </a:extLst>
          </p:cNvPr>
          <p:cNvCxnSpPr>
            <a:cxnSpLocks/>
          </p:cNvCxnSpPr>
          <p:nvPr/>
        </p:nvCxnSpPr>
        <p:spPr>
          <a:xfrm flipH="1">
            <a:off x="189186" y="262759"/>
            <a:ext cx="11845159" cy="0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A7A68AE-1379-BE7D-C533-0B98F6D037F4}"/>
              </a:ext>
            </a:extLst>
          </p:cNvPr>
          <p:cNvCxnSpPr>
            <a:cxnSpLocks/>
          </p:cNvCxnSpPr>
          <p:nvPr/>
        </p:nvCxnSpPr>
        <p:spPr>
          <a:xfrm flipH="1">
            <a:off x="180948" y="6544131"/>
            <a:ext cx="11845159" cy="0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ack and red lines&#10;&#10;Description automatically generated">
            <a:extLst>
              <a:ext uri="{FF2B5EF4-FFF2-40B4-BE49-F238E27FC236}">
                <a16:creationId xmlns:a16="http://schemas.microsoft.com/office/drawing/2014/main" id="{DB2C78B7-1E7B-D578-FC29-132877D76A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08"/>
          <a:stretch/>
        </p:blipFill>
        <p:spPr>
          <a:xfrm>
            <a:off x="7317984" y="4157728"/>
            <a:ext cx="3903172" cy="13454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1A2938-929D-B24D-CCCE-5D54C9C40993}"/>
              </a:ext>
            </a:extLst>
          </p:cNvPr>
          <p:cNvSpPr txBox="1"/>
          <p:nvPr/>
        </p:nvSpPr>
        <p:spPr>
          <a:xfrm>
            <a:off x="6929073" y="2408631"/>
            <a:ext cx="4772717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Red: Tangential waveform at C09W (highlighted)</a:t>
            </a:r>
          </a:p>
          <a:p>
            <a:pPr algn="ctr"/>
            <a:r>
              <a:rPr lang="en-US" dirty="0"/>
              <a:t>Blue: Best fitting transverse from the inversion</a:t>
            </a:r>
          </a:p>
          <a:p>
            <a:pPr algn="ctr"/>
            <a:endParaRPr lang="en-US" dirty="0"/>
          </a:p>
          <a:p>
            <a:pPr algn="ctr"/>
            <a:r>
              <a:rPr lang="en-US" sz="2400" dirty="0"/>
              <a:t>Black line is best fitting waveform</a:t>
            </a:r>
          </a:p>
          <a:p>
            <a:pPr algn="ctr"/>
            <a:r>
              <a:rPr lang="en-US" sz="2400" dirty="0"/>
              <a:t>with a mean the off-axis split (~0.8 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FB6F14-3F80-0A56-2BF1-9FECD806A97B}"/>
              </a:ext>
            </a:extLst>
          </p:cNvPr>
          <p:cNvSpPr txBox="1"/>
          <p:nvPr/>
        </p:nvSpPr>
        <p:spPr>
          <a:xfrm>
            <a:off x="7360354" y="5487628"/>
            <a:ext cx="4094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Significantly degraded fit to red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BFF19A-E314-DB33-4980-3CA83DD95F36}"/>
              </a:ext>
            </a:extLst>
          </p:cNvPr>
          <p:cNvSpPr txBox="1"/>
          <p:nvPr/>
        </p:nvSpPr>
        <p:spPr>
          <a:xfrm>
            <a:off x="6525962" y="1298222"/>
            <a:ext cx="56660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Mean on-minus-off-axis splitting time = 0.8s</a:t>
            </a:r>
          </a:p>
          <a:p>
            <a:pPr algn="ctr"/>
            <a:r>
              <a:rPr lang="en-US" sz="2400" dirty="0"/>
              <a:t>For context: global average is 1 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EF1AFD4-B89F-DF68-F298-72A2A3157D4F}"/>
              </a:ext>
            </a:extLst>
          </p:cNvPr>
          <p:cNvSpPr/>
          <p:nvPr/>
        </p:nvSpPr>
        <p:spPr>
          <a:xfrm>
            <a:off x="2862862" y="3194755"/>
            <a:ext cx="508000" cy="496712"/>
          </a:xfrm>
          <a:prstGeom prst="ellipse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4657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6393</TotalTime>
  <Words>697</Words>
  <Application>Microsoft Macintosh PowerPoint</Application>
  <PresentationFormat>Widescreen</PresentationFormat>
  <Paragraphs>98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wf_segoe-ui_normal</vt:lpstr>
      <vt:lpstr>Arial</vt:lpstr>
      <vt:lpstr>Calibri</vt:lpstr>
      <vt:lpstr>Calibri Light</vt:lpstr>
      <vt:lpstr>Helvetica</vt:lpstr>
      <vt:lpstr>Office Theme</vt:lpstr>
      <vt:lpstr>Evidence for the alignment of melt in the mantle beneath mid-ocean ridges from teleseismic shear-wave splitting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Lau Basin results – splits are larger on axis</vt:lpstr>
      <vt:lpstr>Lau Basin results – splits are larger on axis</vt:lpstr>
      <vt:lpstr>Larger splits are melt?</vt:lpstr>
      <vt:lpstr>Conclusions</vt:lpstr>
      <vt:lpstr>Supplemental slides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Evidence for the alignment of melt in the mantle beneath mid-ocean ridges from teleseismic shear-wave splitting</dc:title>
  <dc:creator>Joseph S Byrnes</dc:creator>
  <cp:lastModifiedBy>Joseph S Byrnes</cp:lastModifiedBy>
  <cp:revision>53</cp:revision>
  <dcterms:created xsi:type="dcterms:W3CDTF">2023-11-27T21:50:38Z</dcterms:created>
  <dcterms:modified xsi:type="dcterms:W3CDTF">2023-12-18T22:57:00Z</dcterms:modified>
</cp:coreProperties>
</file>