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7" r:id="rId10"/>
    <p:sldId id="270" r:id="rId11"/>
    <p:sldId id="272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EBE"/>
    <a:srgbClr val="FF8C01"/>
    <a:srgbClr val="FF6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9"/>
    <p:restoredTop sz="96197"/>
  </p:normalViewPr>
  <p:slideViewPr>
    <p:cSldViewPr snapToGrid="0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ACC4E-174D-1148-9C3F-3A4ECAA79E27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C880E-FE04-F347-A905-E6735F7B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3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C880E-FE04-F347-A905-E6735F7BAE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94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C880E-FE04-F347-A905-E6735F7BAE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6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C880E-FE04-F347-A905-E6735F7BAE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1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C880E-FE04-F347-A905-E6735F7BAE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4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520D-430D-BB3E-46AC-1054ACFF7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8A16A-25F2-41BF-9E91-FEA6B79ED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171EC-5DCF-49C2-BCC1-641B0E584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15EC-6BDC-9D45-8DED-204726D97C8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C1D2A-6517-1CC0-448E-58346AA4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C230-1883-41D5-36EF-98DBAD00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795-2B17-6A4D-933A-66B1B6B2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8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BBFE1-B321-874E-BC1A-0BD6F99F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EC572-43A7-8A72-19B7-4C0652912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20EF6-413F-DCD6-332F-F21ED7D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15EC-6BDC-9D45-8DED-204726D97C8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762B9-1064-293A-5E4A-D9E5C9F8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5A4F5-5F45-59DF-96BE-6DC81EE9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795-2B17-6A4D-933A-66B1B6B2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6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938A6D-8E55-A3A5-7699-DC7E34D06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AF0D9-9811-7F51-FD17-9B40B0EAA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780AE-7F0E-1D19-0520-9AC9D540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15EC-6BDC-9D45-8DED-204726D97C8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2B478-AD15-2C78-94ED-EFD30B1AB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628BD-54A6-C9B3-C94C-FD35C74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795-2B17-6A4D-933A-66B1B6B2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8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E6ABA-116E-921B-48B7-22AC709CE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0B51F-1733-295C-295C-AA1EC711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906CE-D9A4-90D5-B0C6-BA989A3D7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15EC-6BDC-9D45-8DED-204726D97C8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85700-84AF-380F-16A6-1DBBD4B12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3A0B6-8D4A-87E4-7976-621FDE2E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795-2B17-6A4D-933A-66B1B6B2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1339-578C-F496-D3B8-68892A57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5E2AC-E9BA-3125-4EB1-AE7B3D27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4BEC8-1CD4-AB94-EB1F-4F19DD61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15EC-6BDC-9D45-8DED-204726D97C8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C9BA7-8F26-66E0-9F47-78D58C17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0E78B-3C4C-7AF4-4606-AA3A8713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795-2B17-6A4D-933A-66B1B6B2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2BF2-07E4-DA5C-EC6C-9DAD36E0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7EC1B-5235-2510-294F-C4277B7A2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87036-84D9-352E-956B-25DF0C4F7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D267E-98E0-7AFC-0072-897A2B8F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15EC-6BDC-9D45-8DED-204726D97C8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C5EB5-C656-7D2E-8FD7-08ACA7AF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30DE1-B1A3-8ED3-AD2A-1BD6B8EB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795-2B17-6A4D-933A-66B1B6B2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6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2093-7D22-641F-FCC7-2C7A81F3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B5BCE-07A3-35BB-52A4-2873C4B8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5BFCB-C500-2294-FCB0-C28467A2F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E5B61-403A-C95C-202E-53D673350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4B6ED-FC14-69CE-828F-0168A2755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83F3E-0ECE-9629-4B32-59027238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15EC-6BDC-9D45-8DED-204726D97C8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DA0BA-8B56-BB4B-6CF9-4C44B2F05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5FE22-0854-53B2-54A1-A00405D6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795-2B17-6A4D-933A-66B1B6B2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3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819E-1B26-F6B4-2C56-408F0987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AD5A7-3D84-F794-BDD5-79517121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15EC-6BDC-9D45-8DED-204726D97C8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358AF-871A-2A3D-73E0-FAE7AD298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7D1C0-FE2D-8F55-7166-B400DCDA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795-2B17-6A4D-933A-66B1B6B2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4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3367B-A1FF-0A10-A105-6D325C782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15EC-6BDC-9D45-8DED-204726D97C8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9C8A2-8987-A5B7-C179-0664CB16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1C022-210F-F14A-FC55-011A9640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795-2B17-6A4D-933A-66B1B6B2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9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51CF-9699-F6E5-346A-0C65A4DE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718D8-85B7-9B7F-D6BE-D4083144D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EC217-2956-B141-6BCB-C04BAFD0E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EDB8F-A422-22CD-A1AB-8AEC1C1F0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15EC-6BDC-9D45-8DED-204726D97C8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C2A9B-F474-107B-53E6-F32CB08A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06BDB-D1D2-DE18-3220-9921A72D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795-2B17-6A4D-933A-66B1B6B2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5FE51-5142-82A2-E92F-8D1CBCC15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FD6EE-1737-9681-AEB4-2CC23777A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D4746-64F3-AD6D-141F-5983E6419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649B1-0F0A-54E4-773E-2FECDAE6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15EC-6BDC-9D45-8DED-204726D97C8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8CE2D-7098-5400-9FCE-273CC4E3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CB8F3-5623-B987-6629-A0F4F0A7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795-2B17-6A4D-933A-66B1B6B2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5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9F216-8133-BD17-772A-F90A7A45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A72E6-F63E-E473-23AB-20B7E64F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CA830-DF3C-84CC-8E7D-6234FF174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15EC-6BDC-9D45-8DED-204726D97C8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30AED-6677-616A-3801-AFA336B2B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EA5FA-0332-CBD4-3F9E-A0E9E3814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B1795-2B17-6A4D-933A-66B1B6B23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3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7576-4387-68AF-6B38-D4204B751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73127"/>
            <a:ext cx="12191999" cy="1429884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Accelerated </a:t>
            </a:r>
            <a:r>
              <a:rPr lang="en-US" sz="40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transdimensional</a:t>
            </a:r>
            <a:r>
              <a:rPr lang="en-US" sz="40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MCMC for differentiable problems with Riemann manifold based proposals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B303B-07F8-E256-C366-C8D1593E9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243" y="3633878"/>
            <a:ext cx="5923091" cy="1276788"/>
          </a:xfrm>
        </p:spPr>
        <p:txBody>
          <a:bodyPr>
            <a:normAutofit/>
          </a:bodyPr>
          <a:lstStyle/>
          <a:p>
            <a:r>
              <a:rPr lang="en-US" sz="3600" dirty="0"/>
              <a:t>Presented by Joseph Byrnes</a:t>
            </a:r>
            <a:r>
              <a:rPr lang="en-US" sz="3600" baseline="30000" dirty="0"/>
              <a:t>1</a:t>
            </a:r>
          </a:p>
          <a:p>
            <a:r>
              <a:rPr lang="en-US" sz="2600" baseline="30000" dirty="0"/>
              <a:t>1 </a:t>
            </a:r>
            <a:r>
              <a:rPr lang="en-US" sz="2600" dirty="0"/>
              <a:t>Northern Arizona University</a:t>
            </a:r>
            <a:endParaRPr lang="en-US" sz="3600" baseline="30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B7654B-E4D9-28B0-95FE-A6BF52D04C67}"/>
              </a:ext>
            </a:extLst>
          </p:cNvPr>
          <p:cNvCxnSpPr>
            <a:cxnSpLocks/>
          </p:cNvCxnSpPr>
          <p:nvPr/>
        </p:nvCxnSpPr>
        <p:spPr>
          <a:xfrm flipH="1">
            <a:off x="189186" y="262759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F242A1-7481-A1EE-84A7-17B1E2C9CE7B}"/>
              </a:ext>
            </a:extLst>
          </p:cNvPr>
          <p:cNvCxnSpPr>
            <a:cxnSpLocks/>
          </p:cNvCxnSpPr>
          <p:nvPr/>
        </p:nvCxnSpPr>
        <p:spPr>
          <a:xfrm flipH="1">
            <a:off x="180948" y="6544131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2B6B6D-A651-7C1F-406D-F229B2FD5ADC}"/>
              </a:ext>
            </a:extLst>
          </p:cNvPr>
          <p:cNvSpPr txBox="1"/>
          <p:nvPr/>
        </p:nvSpPr>
        <p:spPr>
          <a:xfrm>
            <a:off x="172121" y="1873181"/>
            <a:ext cx="11811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NG22A</a:t>
            </a:r>
            <a:r>
              <a:rPr lang="en-US" sz="2000" baseline="300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Advances in Data Assimilation, Predictability, and Uncertainty Quantification II</a:t>
            </a:r>
            <a:endParaRPr lang="en-US" sz="32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University Marks | Visual Identity Guide">
            <a:extLst>
              <a:ext uri="{FF2B5EF4-FFF2-40B4-BE49-F238E27FC236}">
                <a16:creationId xmlns:a16="http://schemas.microsoft.com/office/drawing/2014/main" id="{024CDBE1-23CE-16FF-F0DE-B9C756D14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00" y="3088866"/>
            <a:ext cx="4042768" cy="231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93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B7654B-E4D9-28B0-95FE-A6BF52D04C67}"/>
              </a:ext>
            </a:extLst>
          </p:cNvPr>
          <p:cNvCxnSpPr>
            <a:cxnSpLocks/>
          </p:cNvCxnSpPr>
          <p:nvPr/>
        </p:nvCxnSpPr>
        <p:spPr>
          <a:xfrm flipH="1">
            <a:off x="189186" y="262759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F242A1-7481-A1EE-84A7-17B1E2C9CE7B}"/>
              </a:ext>
            </a:extLst>
          </p:cNvPr>
          <p:cNvCxnSpPr>
            <a:cxnSpLocks/>
          </p:cNvCxnSpPr>
          <p:nvPr/>
        </p:nvCxnSpPr>
        <p:spPr>
          <a:xfrm flipH="1">
            <a:off x="180948" y="6544131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27697F2B-B827-6907-2F84-F66D2FCBD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44" y="368998"/>
            <a:ext cx="12033956" cy="644555"/>
          </a:xfrm>
        </p:spPr>
        <p:txBody>
          <a:bodyPr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Limitation and a solution with a real seismic imaging problem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4CF12F-3DDF-66BC-8583-F81EE0F718EA}"/>
              </a:ext>
            </a:extLst>
          </p:cNvPr>
          <p:cNvSpPr txBox="1"/>
          <p:nvPr/>
        </p:nvSpPr>
        <p:spPr>
          <a:xfrm>
            <a:off x="220337" y="1288972"/>
            <a:ext cx="413043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Joint inversion of surface wave and receiver function data</a:t>
            </a:r>
          </a:p>
          <a:p>
            <a:r>
              <a:rPr lang="en-US" sz="2400" dirty="0"/>
              <a:t> </a:t>
            </a:r>
            <a:r>
              <a:rPr lang="en-US" sz="2000" dirty="0"/>
              <a:t>- Problem: Monte </a:t>
            </a:r>
            <a:r>
              <a:rPr lang="en-US" sz="2000" dirty="0" err="1"/>
              <a:t>carlo</a:t>
            </a:r>
            <a:r>
              <a:rPr lang="en-US" sz="2000" dirty="0"/>
              <a:t> chains must be reversible. Far from the solution, quasi-Newton methods can fail. This technique is a quasi-Newton method.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000" dirty="0"/>
              <a:t>So a pre-optimization step may be necessary. (The abstract claims a different solution; but pre-optimization is much more effective). </a:t>
            </a:r>
          </a:p>
        </p:txBody>
      </p:sp>
      <p:pic>
        <p:nvPicPr>
          <p:cNvPr id="6" name="Picture 5" descr="A graph of a number of different colored lines&#10;&#10;Description automatically generated">
            <a:extLst>
              <a:ext uri="{FF2B5EF4-FFF2-40B4-BE49-F238E27FC236}">
                <a16:creationId xmlns:a16="http://schemas.microsoft.com/office/drawing/2014/main" id="{8DC8987D-6108-119A-7C5B-3EA09FF24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659" y="2064773"/>
            <a:ext cx="3554773" cy="3273984"/>
          </a:xfrm>
          <a:prstGeom prst="rect">
            <a:avLst/>
          </a:prstGeom>
        </p:spPr>
      </p:pic>
      <p:pic>
        <p:nvPicPr>
          <p:cNvPr id="11" name="Picture 10" descr="A graph of a curve&#10;&#10;Description automatically generated">
            <a:extLst>
              <a:ext uri="{FF2B5EF4-FFF2-40B4-BE49-F238E27FC236}">
                <a16:creationId xmlns:a16="http://schemas.microsoft.com/office/drawing/2014/main" id="{663A899C-7E86-6A9B-A694-C2B2FAA9E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100" y="1061884"/>
            <a:ext cx="4155741" cy="52504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CB06798-6248-74CB-ACEE-4A9B3EC223DB}"/>
              </a:ext>
            </a:extLst>
          </p:cNvPr>
          <p:cNvSpPr/>
          <p:nvPr/>
        </p:nvSpPr>
        <p:spPr>
          <a:xfrm>
            <a:off x="5855110" y="1091381"/>
            <a:ext cx="1681316" cy="206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D37329-4E39-64BD-0066-CAC71B22CA83}"/>
              </a:ext>
            </a:extLst>
          </p:cNvPr>
          <p:cNvSpPr txBox="1"/>
          <p:nvPr/>
        </p:nvSpPr>
        <p:spPr>
          <a:xfrm>
            <a:off x="6194323" y="1371600"/>
            <a:ext cx="2162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 – synthetic input</a:t>
            </a:r>
          </a:p>
          <a:p>
            <a:r>
              <a:rPr lang="en-US" dirty="0"/>
              <a:t>used to make noisy</a:t>
            </a:r>
          </a:p>
          <a:p>
            <a:r>
              <a:rPr lang="en-US" dirty="0"/>
              <a:t>synthetic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A3CAB5-EFF6-A86B-49E1-8FC800819964}"/>
              </a:ext>
            </a:extLst>
          </p:cNvPr>
          <p:cNvSpPr txBox="1"/>
          <p:nvPr/>
        </p:nvSpPr>
        <p:spPr>
          <a:xfrm>
            <a:off x="5078362" y="4665406"/>
            <a:ext cx="2324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Black – mean of </a:t>
            </a:r>
          </a:p>
          <a:p>
            <a:r>
              <a:rPr lang="en-US" sz="2000" dirty="0"/>
              <a:t>the MCMC with 95%</a:t>
            </a:r>
          </a:p>
          <a:p>
            <a:r>
              <a:rPr lang="en-US" sz="2000" dirty="0"/>
              <a:t>error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49EB12-D69C-BF0F-82A7-68B7CDE04C65}"/>
              </a:ext>
            </a:extLst>
          </p:cNvPr>
          <p:cNvCxnSpPr/>
          <p:nvPr/>
        </p:nvCxnSpPr>
        <p:spPr>
          <a:xfrm>
            <a:off x="8863781" y="4144297"/>
            <a:ext cx="305291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20506DE7-FAB9-F0FB-7ED2-F688875B7095}"/>
              </a:ext>
            </a:extLst>
          </p:cNvPr>
          <p:cNvSpPr/>
          <p:nvPr/>
        </p:nvSpPr>
        <p:spPr>
          <a:xfrm rot="16200000">
            <a:off x="10257504" y="5021825"/>
            <a:ext cx="634181" cy="1209370"/>
          </a:xfrm>
          <a:prstGeom prst="leftBrac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0AB918-9C5A-F964-55B6-962BEE2DFECA}"/>
              </a:ext>
            </a:extLst>
          </p:cNvPr>
          <p:cNvSpPr txBox="1"/>
          <p:nvPr/>
        </p:nvSpPr>
        <p:spPr>
          <a:xfrm>
            <a:off x="8942886" y="5871466"/>
            <a:ext cx="316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5-15 samples for independence</a:t>
            </a:r>
          </a:p>
          <a:p>
            <a:pPr algn="ctr"/>
            <a:r>
              <a:rPr lang="en-US" dirty="0"/>
              <a:t>&gt;1000 for a random walk</a:t>
            </a:r>
          </a:p>
        </p:txBody>
      </p:sp>
    </p:spTree>
    <p:extLst>
      <p:ext uri="{BB962C8B-B14F-4D97-AF65-F5344CB8AC3E}">
        <p14:creationId xmlns:p14="http://schemas.microsoft.com/office/powerpoint/2010/main" val="349279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B7654B-E4D9-28B0-95FE-A6BF52D04C67}"/>
              </a:ext>
            </a:extLst>
          </p:cNvPr>
          <p:cNvCxnSpPr>
            <a:cxnSpLocks/>
          </p:cNvCxnSpPr>
          <p:nvPr/>
        </p:nvCxnSpPr>
        <p:spPr>
          <a:xfrm flipH="1">
            <a:off x="189186" y="262759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F242A1-7481-A1EE-84A7-17B1E2C9CE7B}"/>
              </a:ext>
            </a:extLst>
          </p:cNvPr>
          <p:cNvCxnSpPr>
            <a:cxnSpLocks/>
          </p:cNvCxnSpPr>
          <p:nvPr/>
        </p:nvCxnSpPr>
        <p:spPr>
          <a:xfrm flipH="1">
            <a:off x="180948" y="6544131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27697F2B-B827-6907-2F84-F66D2FCBD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44" y="368998"/>
            <a:ext cx="12033956" cy="644555"/>
          </a:xfrm>
        </p:spPr>
        <p:txBody>
          <a:bodyPr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054178-28E0-D096-C2CC-254D8B28B674}"/>
              </a:ext>
            </a:extLst>
          </p:cNvPr>
          <p:cNvSpPr txBox="1"/>
          <p:nvPr/>
        </p:nvSpPr>
        <p:spPr>
          <a:xfrm>
            <a:off x="213852" y="1145887"/>
            <a:ext cx="11643852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err="1"/>
              <a:t>Girolami</a:t>
            </a:r>
            <a:r>
              <a:rPr lang="en-US" sz="2000" dirty="0"/>
              <a:t> and Calderhead, 2013’s monte </a:t>
            </a:r>
            <a:r>
              <a:rPr lang="en-US" sz="2000" dirty="0" err="1"/>
              <a:t>carlo</a:t>
            </a:r>
            <a:r>
              <a:rPr lang="en-US" sz="2000" dirty="0"/>
              <a:t> techniques translate nicely to the </a:t>
            </a:r>
            <a:r>
              <a:rPr lang="en-US" sz="2000" dirty="0" err="1"/>
              <a:t>transdimensional</a:t>
            </a:r>
            <a:r>
              <a:rPr lang="en-US" sz="2000" dirty="0"/>
              <a:t> case and enhance the use of gradients. 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Enormous acceleration is possible </a:t>
            </a:r>
            <a:r>
              <a:rPr lang="en-US" sz="2000" u="sng" dirty="0"/>
              <a:t>without needing to tune the proposals</a:t>
            </a:r>
            <a:r>
              <a:rPr lang="en-US" sz="2000" dirty="0"/>
              <a:t>. 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Realistic, non-linear problems experience trouble with reversibility of the chains to maintain detailed balance. Preoptimization is a potential way forward.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sz="2000" dirty="0"/>
              <a:t> 1. Riemann methods also generalize to the Hamiltonian monte </a:t>
            </a:r>
            <a:r>
              <a:rPr lang="en-US" sz="2000" dirty="0" err="1"/>
              <a:t>carlo</a:t>
            </a:r>
            <a:r>
              <a:rPr lang="en-US" sz="2000" dirty="0"/>
              <a:t> method, also generalizable to the </a:t>
            </a:r>
            <a:r>
              <a:rPr lang="en-US" sz="2000" dirty="0" err="1"/>
              <a:t>transdimensional</a:t>
            </a:r>
            <a:r>
              <a:rPr lang="en-US" sz="2000" dirty="0"/>
              <a:t> case – see Sen and Biswas, 2017</a:t>
            </a:r>
          </a:p>
          <a:p>
            <a:endParaRPr lang="en-US" sz="2000" dirty="0"/>
          </a:p>
          <a:p>
            <a:r>
              <a:rPr lang="en-US" sz="2000" dirty="0"/>
              <a:t>2. Higher dimensional problems could become possible with accurate covariance estimates. </a:t>
            </a:r>
          </a:p>
          <a:p>
            <a:endParaRPr lang="en-US" sz="2000" dirty="0"/>
          </a:p>
          <a:p>
            <a:r>
              <a:rPr lang="en-US" sz="2000" dirty="0"/>
              <a:t>3. Parallel tempering modifies the Fischer information matrix to expand the search space for tempered models and should be explored more.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2D1BCA-5B72-80B7-F1C6-94C30E7FF6B3}"/>
              </a:ext>
            </a:extLst>
          </p:cNvPr>
          <p:cNvSpPr txBox="1">
            <a:spLocks/>
          </p:cNvSpPr>
          <p:nvPr/>
        </p:nvSpPr>
        <p:spPr>
          <a:xfrm>
            <a:off x="158044" y="3378853"/>
            <a:ext cx="12033956" cy="6445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56502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10207-D7BB-F7AA-DAE8-87ECAF6A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232A-61DD-9B99-07E6-0378A8FA9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3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B7654B-E4D9-28B0-95FE-A6BF52D04C67}"/>
              </a:ext>
            </a:extLst>
          </p:cNvPr>
          <p:cNvCxnSpPr>
            <a:cxnSpLocks/>
          </p:cNvCxnSpPr>
          <p:nvPr/>
        </p:nvCxnSpPr>
        <p:spPr>
          <a:xfrm flipH="1">
            <a:off x="189186" y="262759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F242A1-7481-A1EE-84A7-17B1E2C9CE7B}"/>
              </a:ext>
            </a:extLst>
          </p:cNvPr>
          <p:cNvCxnSpPr>
            <a:cxnSpLocks/>
          </p:cNvCxnSpPr>
          <p:nvPr/>
        </p:nvCxnSpPr>
        <p:spPr>
          <a:xfrm flipH="1">
            <a:off x="180948" y="6544131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27697F2B-B827-6907-2F84-F66D2FCBD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44" y="324930"/>
            <a:ext cx="12033956" cy="644555"/>
          </a:xfrm>
        </p:spPr>
        <p:txBody>
          <a:bodyPr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Toy problem demonstration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24E45405-28A3-5868-9CC5-7C7DACBFAB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6190" y="1237584"/>
                <a:ext cx="11955810" cy="213485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>
                  <a:defRPr>
                    <a:latin typeface="+mn-lt"/>
                    <a:ea typeface="+mn-ea"/>
                    <a:cs typeface="+mn-cs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kern="0" dirty="0">
                    <a:solidFill>
                      <a:sysClr val="windowText" lastClr="000000"/>
                    </a:solidFill>
                  </a:rPr>
                  <a:t>Transdimensional toy problem with</a:t>
                </a:r>
                <a:r>
                  <a:rPr lang="en-US" i="1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u="sng" kern="0" dirty="0">
                    <a:solidFill>
                      <a:sysClr val="windowText" lastClr="000000"/>
                    </a:solidFill>
                  </a:rPr>
                  <a:t>extreme nonlinearity and parameter covariance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. </a:t>
                </a:r>
              </a:p>
              <a:p>
                <a:r>
                  <a:rPr lang="en-US" kern="0" dirty="0">
                    <a:solidFill>
                      <a:sysClr val="windowText" lastClr="000000"/>
                    </a:solidFill>
                  </a:rPr>
                  <a:t>Target model is </a:t>
                </a:r>
              </a:p>
              <a:p>
                <a:pPr algn="ctr"/>
                <a:r>
                  <a:rPr lang="en-US" kern="0" dirty="0">
                    <a:solidFill>
                      <a:sysClr val="windowText" lastClr="000000"/>
                    </a:solidFill>
                  </a:rPr>
                  <a:t>y = 0.75*x^3.4 – x^2.0 + 1.25*x^0.5 - 2.5*x^1.33</a:t>
                </a:r>
              </a:p>
              <a:p>
                <a:r>
                  <a:rPr lang="en-US" kern="0" dirty="0">
                    <a:solidFill>
                      <a:sysClr val="windowText" lastClr="000000"/>
                    </a:solidFill>
                  </a:rPr>
                  <a:t>then the models I search over are</a:t>
                </a:r>
              </a:p>
              <a:p>
                <a:pPr algn="ctr"/>
                <a:r>
                  <a:rPr lang="en-US" kern="0" dirty="0">
                    <a:solidFill>
                      <a:sysClr val="windowText" lastClr="000000"/>
                    </a:solidFill>
                  </a:rPr>
                  <a:t>y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kern="0" dirty="0">
                    <a:solidFill>
                      <a:sysClr val="windowText" lastClr="000000"/>
                    </a:solidFill>
                  </a:rPr>
                  <a:t>where the model vector is [ a</a:t>
                </a:r>
                <a:r>
                  <a:rPr lang="en-US" kern="0" baseline="-25000" dirty="0">
                    <a:solidFill>
                      <a:sysClr val="windowText" lastClr="000000"/>
                    </a:solidFill>
                  </a:rPr>
                  <a:t>1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… </a:t>
                </a:r>
                <a:r>
                  <a:rPr lang="en-US" kern="0" dirty="0" err="1">
                    <a:solidFill>
                      <a:sysClr val="windowText" lastClr="000000"/>
                    </a:solidFill>
                  </a:rPr>
                  <a:t>a</a:t>
                </a:r>
                <a:r>
                  <a:rPr lang="en-US" kern="0" baseline="-25000" dirty="0" err="1">
                    <a:solidFill>
                      <a:sysClr val="windowText" lastClr="000000"/>
                    </a:solidFill>
                  </a:rPr>
                  <a:t>k</a:t>
                </a:r>
                <a:r>
                  <a:rPr lang="en-US" kern="0" baseline="-25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ln(b</a:t>
                </a:r>
                <a:r>
                  <a:rPr lang="en-US" kern="0" baseline="-25000" dirty="0">
                    <a:solidFill>
                      <a:sysClr val="windowText" lastClr="000000"/>
                    </a:solidFill>
                  </a:rPr>
                  <a:t>1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)</a:t>
                </a:r>
                <a:r>
                  <a:rPr lang="en-US" kern="0" baseline="-25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… ln(b</a:t>
                </a:r>
                <a:r>
                  <a:rPr lang="en-US" kern="0" baseline="-25000" dirty="0">
                    <a:solidFill>
                      <a:sysClr val="windowText" lastClr="000000"/>
                    </a:solidFill>
                  </a:rPr>
                  <a:t>k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)</a:t>
                </a:r>
                <a:r>
                  <a:rPr lang="en-US" kern="0" baseline="-25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 ln(</a:t>
                </a:r>
                <a:r>
                  <a:rPr lang="el-GR" kern="0" dirty="0">
                    <a:solidFill>
                      <a:sysClr val="windowText" lastClr="000000"/>
                    </a:solidFill>
                  </a:rPr>
                  <a:t>σ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)</a:t>
                </a:r>
                <a:r>
                  <a:rPr lang="el-GR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]. The number of terms, k, and the data error, </a:t>
                </a:r>
                <a:r>
                  <a:rPr lang="el-GR" kern="0" dirty="0">
                    <a:solidFill>
                      <a:sysClr val="windowText" lastClr="000000"/>
                    </a:solidFill>
                  </a:rPr>
                  <a:t>σ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, are both treated as unknowns. 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24E45405-28A3-5868-9CC5-7C7DACBFA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90" y="1237584"/>
                <a:ext cx="11955810" cy="2134859"/>
              </a:xfrm>
              <a:prstGeom prst="rect">
                <a:avLst/>
              </a:prstGeom>
              <a:blipFill>
                <a:blip r:embed="rId3"/>
                <a:stretch>
                  <a:fillRect l="-424" t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1D46DFDE-87B3-C45C-0D6D-2F3D61495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340" y="3133872"/>
            <a:ext cx="4572000" cy="3213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2F297D-CEAF-0A75-F01A-DD5AE91672C5}"/>
              </a:ext>
            </a:extLst>
          </p:cNvPr>
          <p:cNvSpPr txBox="1"/>
          <p:nvPr/>
        </p:nvSpPr>
        <p:spPr>
          <a:xfrm rot="16200000">
            <a:off x="6599104" y="447284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6572D-B366-6654-5817-53D1C67DDB09}"/>
              </a:ext>
            </a:extLst>
          </p:cNvPr>
          <p:cNvSpPr txBox="1"/>
          <p:nvPr/>
        </p:nvSpPr>
        <p:spPr>
          <a:xfrm>
            <a:off x="8624371" y="592523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F6CAE-048A-A755-E427-E98531D2B911}"/>
              </a:ext>
            </a:extLst>
          </p:cNvPr>
          <p:cNvSpPr txBox="1"/>
          <p:nvPr/>
        </p:nvSpPr>
        <p:spPr>
          <a:xfrm>
            <a:off x="6973677" y="3249976"/>
            <a:ext cx="354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PDF of solutions – very non-unique!</a:t>
            </a:r>
          </a:p>
        </p:txBody>
      </p:sp>
      <p:pic>
        <p:nvPicPr>
          <p:cNvPr id="10" name="Picture 9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73D10B7C-AE29-386B-33E2-574C9251E1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694" b="32202"/>
          <a:stretch/>
        </p:blipFill>
        <p:spPr>
          <a:xfrm>
            <a:off x="330965" y="4186409"/>
            <a:ext cx="5728312" cy="1333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32EDF1-80C2-A08E-A998-1B7122FA80E5}"/>
              </a:ext>
            </a:extLst>
          </p:cNvPr>
          <p:cNvSpPr txBox="1"/>
          <p:nvPr/>
        </p:nvSpPr>
        <p:spPr>
          <a:xfrm>
            <a:off x="1850834" y="5640636"/>
            <a:ext cx="304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PDF of the # of summed terms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5430BD-4BD1-F2E4-7F9F-3F03DEF86754}"/>
              </a:ext>
            </a:extLst>
          </p:cNvPr>
          <p:cNvCxnSpPr/>
          <p:nvPr/>
        </p:nvCxnSpPr>
        <p:spPr>
          <a:xfrm>
            <a:off x="2203373" y="3833870"/>
            <a:ext cx="0" cy="14542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1E7050D-96FB-5187-1787-E03F8784EBA0}"/>
              </a:ext>
            </a:extLst>
          </p:cNvPr>
          <p:cNvSpPr txBox="1"/>
          <p:nvPr/>
        </p:nvSpPr>
        <p:spPr>
          <a:xfrm>
            <a:off x="2038120" y="3481330"/>
            <a:ext cx="16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 answer is 4</a:t>
            </a:r>
          </a:p>
        </p:txBody>
      </p:sp>
    </p:spTree>
    <p:extLst>
      <p:ext uri="{BB962C8B-B14F-4D97-AF65-F5344CB8AC3E}">
        <p14:creationId xmlns:p14="http://schemas.microsoft.com/office/powerpoint/2010/main" val="133009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B7654B-E4D9-28B0-95FE-A6BF52D04C67}"/>
              </a:ext>
            </a:extLst>
          </p:cNvPr>
          <p:cNvCxnSpPr>
            <a:cxnSpLocks/>
          </p:cNvCxnSpPr>
          <p:nvPr/>
        </p:nvCxnSpPr>
        <p:spPr>
          <a:xfrm flipH="1">
            <a:off x="189186" y="262759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F242A1-7481-A1EE-84A7-17B1E2C9CE7B}"/>
              </a:ext>
            </a:extLst>
          </p:cNvPr>
          <p:cNvCxnSpPr>
            <a:cxnSpLocks/>
          </p:cNvCxnSpPr>
          <p:nvPr/>
        </p:nvCxnSpPr>
        <p:spPr>
          <a:xfrm flipH="1">
            <a:off x="180948" y="6544131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543E74-935B-381B-24CE-77F2BEB9C13D}"/>
              </a:ext>
            </a:extLst>
          </p:cNvPr>
          <p:cNvGrpSpPr/>
          <p:nvPr/>
        </p:nvGrpSpPr>
        <p:grpSpPr>
          <a:xfrm>
            <a:off x="7845777" y="1478844"/>
            <a:ext cx="3713128" cy="4927600"/>
            <a:chOff x="403354" y="795082"/>
            <a:chExt cx="4235464" cy="536300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2FB492C-3AEA-7935-8E03-02BCFCE8CA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425"/>
            <a:stretch/>
          </p:blipFill>
          <p:spPr>
            <a:xfrm>
              <a:off x="406400" y="843881"/>
              <a:ext cx="4232418" cy="5314208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325B26D-ABFA-DEBE-201F-35185EB10EF9}"/>
                </a:ext>
              </a:extLst>
            </p:cNvPr>
            <p:cNvSpPr/>
            <p:nvPr/>
          </p:nvSpPr>
          <p:spPr>
            <a:xfrm>
              <a:off x="403354" y="795082"/>
              <a:ext cx="296852" cy="565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62B6C39-C8F3-8483-5A44-59B41CCDE7D2}"/>
                </a:ext>
              </a:extLst>
            </p:cNvPr>
            <p:cNvSpPr/>
            <p:nvPr/>
          </p:nvSpPr>
          <p:spPr>
            <a:xfrm>
              <a:off x="403354" y="3326892"/>
              <a:ext cx="296852" cy="565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EB1187-A023-B9A1-E526-67481DEABB61}"/>
                </a:ext>
              </a:extLst>
            </p:cNvPr>
            <p:cNvSpPr/>
            <p:nvPr/>
          </p:nvSpPr>
          <p:spPr>
            <a:xfrm>
              <a:off x="2154632" y="1460193"/>
              <a:ext cx="656692" cy="5035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F944E1-50F3-A5D2-B80C-75A8BE69D108}"/>
                </a:ext>
              </a:extLst>
            </p:cNvPr>
            <p:cNvSpPr/>
            <p:nvPr/>
          </p:nvSpPr>
          <p:spPr>
            <a:xfrm>
              <a:off x="2154632" y="3463001"/>
              <a:ext cx="656692" cy="2103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6F9E1D-3AE3-1F0F-2A74-BE71FCE02F59}"/>
              </a:ext>
            </a:extLst>
          </p:cNvPr>
          <p:cNvGrpSpPr/>
          <p:nvPr/>
        </p:nvGrpSpPr>
        <p:grpSpPr>
          <a:xfrm>
            <a:off x="2032001" y="1365955"/>
            <a:ext cx="3951113" cy="5127178"/>
            <a:chOff x="7959981" y="1048255"/>
            <a:chExt cx="4232019" cy="539972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1D2EB74-8FF0-AD4A-7864-D5BC8D544F22}"/>
                </a:ext>
              </a:extLst>
            </p:cNvPr>
            <p:cNvGrpSpPr/>
            <p:nvPr/>
          </p:nvGrpSpPr>
          <p:grpSpPr>
            <a:xfrm>
              <a:off x="7959981" y="1048255"/>
              <a:ext cx="3553858" cy="5399724"/>
              <a:chOff x="7468308" y="1480571"/>
              <a:chExt cx="3553858" cy="539972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2741816-71CF-C8D7-AB42-F4425C20CB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3183"/>
              <a:stretch/>
            </p:blipFill>
            <p:spPr>
              <a:xfrm>
                <a:off x="7805530" y="4162912"/>
                <a:ext cx="3211048" cy="271490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DE559E2-9479-88DB-83AF-CA8D0CEFD1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47107"/>
              <a:stretch/>
            </p:blipFill>
            <p:spPr>
              <a:xfrm>
                <a:off x="7468308" y="1541314"/>
                <a:ext cx="3553858" cy="265958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422C90C-2EFF-DDE6-E8F9-797D9AAED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91502"/>
              <a:stretch/>
            </p:blipFill>
            <p:spPr>
              <a:xfrm>
                <a:off x="7478658" y="4165390"/>
                <a:ext cx="582865" cy="2714905"/>
              </a:xfrm>
              <a:prstGeom prst="rect">
                <a:avLst/>
              </a:prstGeom>
            </p:spPr>
          </p:pic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C2D7099-84F5-DC66-4F62-C750B5447CFA}"/>
                  </a:ext>
                </a:extLst>
              </p:cNvPr>
              <p:cNvSpPr/>
              <p:nvPr/>
            </p:nvSpPr>
            <p:spPr>
              <a:xfrm>
                <a:off x="7502759" y="1480571"/>
                <a:ext cx="348055" cy="565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246019B-BEE2-7008-1234-B99EB924538F}"/>
                  </a:ext>
                </a:extLst>
              </p:cNvPr>
              <p:cNvSpPr/>
              <p:nvPr/>
            </p:nvSpPr>
            <p:spPr>
              <a:xfrm>
                <a:off x="7513110" y="4053307"/>
                <a:ext cx="371572" cy="565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2A6D1F9-5EAE-29E6-262C-9245795B7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7525" y="1182548"/>
              <a:ext cx="714475" cy="1314633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27697F2B-B827-6907-2F84-F66D2FCBD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44" y="173127"/>
            <a:ext cx="11842044" cy="786429"/>
          </a:xfrm>
        </p:spPr>
        <p:txBody>
          <a:bodyPr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sz="3600" kern="1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sz="36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ransdimensional</a:t>
            </a:r>
            <a:r>
              <a:rPr lang="en-US" sz="36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” monte </a:t>
            </a:r>
            <a:r>
              <a:rPr lang="en-US" sz="36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carlo</a:t>
            </a:r>
            <a:r>
              <a:rPr lang="en-US" sz="36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simulations can be necessary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CC5AEC-89A2-F610-ED23-28890D1382D6}"/>
              </a:ext>
            </a:extLst>
          </p:cNvPr>
          <p:cNvSpPr txBox="1"/>
          <p:nvPr/>
        </p:nvSpPr>
        <p:spPr>
          <a:xfrm>
            <a:off x="711200" y="1083734"/>
            <a:ext cx="306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Damped least squares solution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6D0185-7AB8-6601-7770-5CA4E1DB163A}"/>
              </a:ext>
            </a:extLst>
          </p:cNvPr>
          <p:cNvCxnSpPr/>
          <p:nvPr/>
        </p:nvCxnSpPr>
        <p:spPr>
          <a:xfrm flipV="1">
            <a:off x="1332089" y="1851378"/>
            <a:ext cx="2562578" cy="1286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D86398-764C-3A68-1C05-A3BB879AABDA}"/>
              </a:ext>
            </a:extLst>
          </p:cNvPr>
          <p:cNvCxnSpPr>
            <a:cxnSpLocks/>
          </p:cNvCxnSpPr>
          <p:nvPr/>
        </p:nvCxnSpPr>
        <p:spPr>
          <a:xfrm>
            <a:off x="1365956" y="3341511"/>
            <a:ext cx="2415822" cy="880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8EC39E7-89EC-33E6-C5A8-C9FD9D903D65}"/>
              </a:ext>
            </a:extLst>
          </p:cNvPr>
          <p:cNvSpPr txBox="1"/>
          <p:nvPr/>
        </p:nvSpPr>
        <p:spPr>
          <a:xfrm>
            <a:off x="191910" y="2788356"/>
            <a:ext cx="1286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Above and</a:t>
            </a:r>
          </a:p>
          <a:p>
            <a:pPr algn="just"/>
            <a:r>
              <a:rPr lang="en-US" dirty="0"/>
              <a:t>below the </a:t>
            </a:r>
          </a:p>
          <a:p>
            <a:pPr algn="just"/>
            <a:r>
              <a:rPr lang="en-US" dirty="0"/>
              <a:t>dashed line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3FD724-A2E3-EC1E-81A7-E2634A3A90F3}"/>
              </a:ext>
            </a:extLst>
          </p:cNvPr>
          <p:cNvSpPr txBox="1"/>
          <p:nvPr/>
        </p:nvSpPr>
        <p:spPr>
          <a:xfrm>
            <a:off x="101601" y="6208889"/>
            <a:ext cx="252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Byrnes and </a:t>
            </a:r>
            <a:r>
              <a:rPr lang="en-US" dirty="0" err="1"/>
              <a:t>Bezada</a:t>
            </a:r>
            <a:r>
              <a:rPr lang="en-US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49995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B7654B-E4D9-28B0-95FE-A6BF52D04C67}"/>
              </a:ext>
            </a:extLst>
          </p:cNvPr>
          <p:cNvCxnSpPr>
            <a:cxnSpLocks/>
          </p:cNvCxnSpPr>
          <p:nvPr/>
        </p:nvCxnSpPr>
        <p:spPr>
          <a:xfrm flipH="1">
            <a:off x="189186" y="262759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F242A1-7481-A1EE-84A7-17B1E2C9CE7B}"/>
              </a:ext>
            </a:extLst>
          </p:cNvPr>
          <p:cNvCxnSpPr>
            <a:cxnSpLocks/>
          </p:cNvCxnSpPr>
          <p:nvPr/>
        </p:nvCxnSpPr>
        <p:spPr>
          <a:xfrm flipH="1">
            <a:off x="180948" y="6544131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543E74-935B-381B-24CE-77F2BEB9C13D}"/>
              </a:ext>
            </a:extLst>
          </p:cNvPr>
          <p:cNvGrpSpPr/>
          <p:nvPr/>
        </p:nvGrpSpPr>
        <p:grpSpPr>
          <a:xfrm>
            <a:off x="7845777" y="1478844"/>
            <a:ext cx="3713128" cy="4927600"/>
            <a:chOff x="403354" y="795082"/>
            <a:chExt cx="4235464" cy="536300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2FB492C-3AEA-7935-8E03-02BCFCE8CA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425"/>
            <a:stretch/>
          </p:blipFill>
          <p:spPr>
            <a:xfrm>
              <a:off x="406400" y="843881"/>
              <a:ext cx="4232418" cy="5314208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325B26D-ABFA-DEBE-201F-35185EB10EF9}"/>
                </a:ext>
              </a:extLst>
            </p:cNvPr>
            <p:cNvSpPr/>
            <p:nvPr/>
          </p:nvSpPr>
          <p:spPr>
            <a:xfrm>
              <a:off x="403354" y="795082"/>
              <a:ext cx="296852" cy="565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62B6C39-C8F3-8483-5A44-59B41CCDE7D2}"/>
                </a:ext>
              </a:extLst>
            </p:cNvPr>
            <p:cNvSpPr/>
            <p:nvPr/>
          </p:nvSpPr>
          <p:spPr>
            <a:xfrm>
              <a:off x="403354" y="3326892"/>
              <a:ext cx="296852" cy="565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EB1187-A023-B9A1-E526-67481DEABB61}"/>
                </a:ext>
              </a:extLst>
            </p:cNvPr>
            <p:cNvSpPr/>
            <p:nvPr/>
          </p:nvSpPr>
          <p:spPr>
            <a:xfrm>
              <a:off x="2154632" y="1460193"/>
              <a:ext cx="656692" cy="5035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F944E1-50F3-A5D2-B80C-75A8BE69D108}"/>
                </a:ext>
              </a:extLst>
            </p:cNvPr>
            <p:cNvSpPr/>
            <p:nvPr/>
          </p:nvSpPr>
          <p:spPr>
            <a:xfrm>
              <a:off x="2154632" y="3463001"/>
              <a:ext cx="656692" cy="2103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6F9E1D-3AE3-1F0F-2A74-BE71FCE02F59}"/>
              </a:ext>
            </a:extLst>
          </p:cNvPr>
          <p:cNvGrpSpPr/>
          <p:nvPr/>
        </p:nvGrpSpPr>
        <p:grpSpPr>
          <a:xfrm>
            <a:off x="2032001" y="1365955"/>
            <a:ext cx="3951113" cy="5127178"/>
            <a:chOff x="7959981" y="1048255"/>
            <a:chExt cx="4232019" cy="539972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1D2EB74-8FF0-AD4A-7864-D5BC8D544F22}"/>
                </a:ext>
              </a:extLst>
            </p:cNvPr>
            <p:cNvGrpSpPr/>
            <p:nvPr/>
          </p:nvGrpSpPr>
          <p:grpSpPr>
            <a:xfrm>
              <a:off x="7959981" y="1048255"/>
              <a:ext cx="3553858" cy="5399724"/>
              <a:chOff x="7468308" y="1480571"/>
              <a:chExt cx="3553858" cy="539972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2741816-71CF-C8D7-AB42-F4425C20CB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3183"/>
              <a:stretch/>
            </p:blipFill>
            <p:spPr>
              <a:xfrm>
                <a:off x="7805530" y="4162912"/>
                <a:ext cx="3211048" cy="271490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DE559E2-9479-88DB-83AF-CA8D0CEFD1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47107"/>
              <a:stretch/>
            </p:blipFill>
            <p:spPr>
              <a:xfrm>
                <a:off x="7468308" y="1541314"/>
                <a:ext cx="3553858" cy="265958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422C90C-2EFF-DDE6-E8F9-797D9AAED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91502"/>
              <a:stretch/>
            </p:blipFill>
            <p:spPr>
              <a:xfrm>
                <a:off x="7478658" y="4165390"/>
                <a:ext cx="582865" cy="2714905"/>
              </a:xfrm>
              <a:prstGeom prst="rect">
                <a:avLst/>
              </a:prstGeom>
            </p:spPr>
          </p:pic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C2D7099-84F5-DC66-4F62-C750B5447CFA}"/>
                  </a:ext>
                </a:extLst>
              </p:cNvPr>
              <p:cNvSpPr/>
              <p:nvPr/>
            </p:nvSpPr>
            <p:spPr>
              <a:xfrm>
                <a:off x="7502759" y="1480571"/>
                <a:ext cx="348055" cy="565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246019B-BEE2-7008-1234-B99EB924538F}"/>
                  </a:ext>
                </a:extLst>
              </p:cNvPr>
              <p:cNvSpPr/>
              <p:nvPr/>
            </p:nvSpPr>
            <p:spPr>
              <a:xfrm>
                <a:off x="7513110" y="4053307"/>
                <a:ext cx="371572" cy="565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2A6D1F9-5EAE-29E6-262C-9245795B7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7525" y="1182548"/>
              <a:ext cx="714475" cy="1314633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27697F2B-B827-6907-2F84-F66D2FCBD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44" y="173127"/>
            <a:ext cx="11842044" cy="786429"/>
          </a:xfrm>
        </p:spPr>
        <p:txBody>
          <a:bodyPr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sz="3600" kern="1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sz="36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ransdimensional</a:t>
            </a:r>
            <a:r>
              <a:rPr lang="en-US" sz="36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” monte </a:t>
            </a:r>
            <a:r>
              <a:rPr lang="en-US" sz="36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carlo</a:t>
            </a:r>
            <a:r>
              <a:rPr lang="en-US" sz="36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simulations can be necessary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6D0185-7AB8-6601-7770-5CA4E1DB163A}"/>
              </a:ext>
            </a:extLst>
          </p:cNvPr>
          <p:cNvCxnSpPr/>
          <p:nvPr/>
        </p:nvCxnSpPr>
        <p:spPr>
          <a:xfrm flipV="1">
            <a:off x="1332089" y="1851378"/>
            <a:ext cx="2562578" cy="1286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D86398-764C-3A68-1C05-A3BB879AABDA}"/>
              </a:ext>
            </a:extLst>
          </p:cNvPr>
          <p:cNvCxnSpPr>
            <a:cxnSpLocks/>
          </p:cNvCxnSpPr>
          <p:nvPr/>
        </p:nvCxnSpPr>
        <p:spPr>
          <a:xfrm>
            <a:off x="1365956" y="3341511"/>
            <a:ext cx="2415822" cy="880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8EC39E7-89EC-33E6-C5A8-C9FD9D903D65}"/>
              </a:ext>
            </a:extLst>
          </p:cNvPr>
          <p:cNvSpPr txBox="1"/>
          <p:nvPr/>
        </p:nvSpPr>
        <p:spPr>
          <a:xfrm>
            <a:off x="191910" y="2788356"/>
            <a:ext cx="1286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Above and</a:t>
            </a:r>
          </a:p>
          <a:p>
            <a:pPr algn="just"/>
            <a:r>
              <a:rPr lang="en-US" dirty="0"/>
              <a:t>below the </a:t>
            </a:r>
          </a:p>
          <a:p>
            <a:pPr algn="just"/>
            <a:r>
              <a:rPr lang="en-US" dirty="0"/>
              <a:t>dashed line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3FD724-A2E3-EC1E-81A7-E2634A3A90F3}"/>
              </a:ext>
            </a:extLst>
          </p:cNvPr>
          <p:cNvSpPr txBox="1"/>
          <p:nvPr/>
        </p:nvSpPr>
        <p:spPr>
          <a:xfrm>
            <a:off x="101601" y="6208889"/>
            <a:ext cx="252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Byrnes and </a:t>
            </a:r>
            <a:r>
              <a:rPr lang="en-US" dirty="0" err="1"/>
              <a:t>Bezada</a:t>
            </a:r>
            <a:r>
              <a:rPr lang="en-US" dirty="0"/>
              <a:t>, 2020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68A77A1-A5C0-C7FC-0825-36EAB6FCA758}"/>
              </a:ext>
            </a:extLst>
          </p:cNvPr>
          <p:cNvCxnSpPr>
            <a:cxnSpLocks/>
          </p:cNvCxnSpPr>
          <p:nvPr/>
        </p:nvCxnSpPr>
        <p:spPr>
          <a:xfrm flipV="1">
            <a:off x="6886222" y="1879600"/>
            <a:ext cx="2714978" cy="16086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783D00-DA31-0080-72C7-1F5ED32996C5}"/>
              </a:ext>
            </a:extLst>
          </p:cNvPr>
          <p:cNvCxnSpPr>
            <a:cxnSpLocks/>
          </p:cNvCxnSpPr>
          <p:nvPr/>
        </p:nvCxnSpPr>
        <p:spPr>
          <a:xfrm>
            <a:off x="7258756" y="3917244"/>
            <a:ext cx="2404533" cy="7676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B294343-3B34-A088-B8C7-76BB05CA6BD7}"/>
              </a:ext>
            </a:extLst>
          </p:cNvPr>
          <p:cNvSpPr txBox="1"/>
          <p:nvPr/>
        </p:nvSpPr>
        <p:spPr>
          <a:xfrm>
            <a:off x="5717821" y="3245556"/>
            <a:ext cx="171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Clean separation (with uncertainties)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2A3FB-B0BD-0436-EE3E-E9429ABA3AAC}"/>
              </a:ext>
            </a:extLst>
          </p:cNvPr>
          <p:cNvSpPr txBox="1"/>
          <p:nvPr/>
        </p:nvSpPr>
        <p:spPr>
          <a:xfrm>
            <a:off x="6948311" y="1168401"/>
            <a:ext cx="304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Transdimensional</a:t>
            </a:r>
            <a:r>
              <a:rPr lang="en-US" dirty="0"/>
              <a:t> Monte Carlo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12210-5953-9FD4-3A57-B5D032B0002A}"/>
              </a:ext>
            </a:extLst>
          </p:cNvPr>
          <p:cNvSpPr txBox="1"/>
          <p:nvPr/>
        </p:nvSpPr>
        <p:spPr>
          <a:xfrm>
            <a:off x="711200" y="1083734"/>
            <a:ext cx="306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Damped least squares solution</a:t>
            </a:r>
          </a:p>
        </p:txBody>
      </p:sp>
    </p:spTree>
    <p:extLst>
      <p:ext uri="{BB962C8B-B14F-4D97-AF65-F5344CB8AC3E}">
        <p14:creationId xmlns:p14="http://schemas.microsoft.com/office/powerpoint/2010/main" val="40765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B7654B-E4D9-28B0-95FE-A6BF52D04C67}"/>
              </a:ext>
            </a:extLst>
          </p:cNvPr>
          <p:cNvCxnSpPr>
            <a:cxnSpLocks/>
          </p:cNvCxnSpPr>
          <p:nvPr/>
        </p:nvCxnSpPr>
        <p:spPr>
          <a:xfrm flipH="1">
            <a:off x="189186" y="262759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F242A1-7481-A1EE-84A7-17B1E2C9CE7B}"/>
              </a:ext>
            </a:extLst>
          </p:cNvPr>
          <p:cNvCxnSpPr>
            <a:cxnSpLocks/>
          </p:cNvCxnSpPr>
          <p:nvPr/>
        </p:nvCxnSpPr>
        <p:spPr>
          <a:xfrm flipH="1">
            <a:off x="180948" y="6544131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543E74-935B-381B-24CE-77F2BEB9C13D}"/>
              </a:ext>
            </a:extLst>
          </p:cNvPr>
          <p:cNvGrpSpPr/>
          <p:nvPr/>
        </p:nvGrpSpPr>
        <p:grpSpPr>
          <a:xfrm>
            <a:off x="7845777" y="1478844"/>
            <a:ext cx="3713128" cy="4927600"/>
            <a:chOff x="403354" y="795082"/>
            <a:chExt cx="4235464" cy="536300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2FB492C-3AEA-7935-8E03-02BCFCE8CA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425"/>
            <a:stretch/>
          </p:blipFill>
          <p:spPr>
            <a:xfrm>
              <a:off x="406400" y="843881"/>
              <a:ext cx="4232418" cy="5314208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325B26D-ABFA-DEBE-201F-35185EB10EF9}"/>
                </a:ext>
              </a:extLst>
            </p:cNvPr>
            <p:cNvSpPr/>
            <p:nvPr/>
          </p:nvSpPr>
          <p:spPr>
            <a:xfrm>
              <a:off x="403354" y="795082"/>
              <a:ext cx="296852" cy="565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62B6C39-C8F3-8483-5A44-59B41CCDE7D2}"/>
                </a:ext>
              </a:extLst>
            </p:cNvPr>
            <p:cNvSpPr/>
            <p:nvPr/>
          </p:nvSpPr>
          <p:spPr>
            <a:xfrm>
              <a:off x="403354" y="3326892"/>
              <a:ext cx="296852" cy="565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EB1187-A023-B9A1-E526-67481DEABB61}"/>
                </a:ext>
              </a:extLst>
            </p:cNvPr>
            <p:cNvSpPr/>
            <p:nvPr/>
          </p:nvSpPr>
          <p:spPr>
            <a:xfrm>
              <a:off x="2154632" y="1460193"/>
              <a:ext cx="656692" cy="5035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F944E1-50F3-A5D2-B80C-75A8BE69D108}"/>
                </a:ext>
              </a:extLst>
            </p:cNvPr>
            <p:cNvSpPr/>
            <p:nvPr/>
          </p:nvSpPr>
          <p:spPr>
            <a:xfrm>
              <a:off x="2154632" y="3463001"/>
              <a:ext cx="656692" cy="2103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6F9E1D-3AE3-1F0F-2A74-BE71FCE02F59}"/>
              </a:ext>
            </a:extLst>
          </p:cNvPr>
          <p:cNvGrpSpPr/>
          <p:nvPr/>
        </p:nvGrpSpPr>
        <p:grpSpPr>
          <a:xfrm>
            <a:off x="2032001" y="1365955"/>
            <a:ext cx="3951113" cy="5127178"/>
            <a:chOff x="7959981" y="1048255"/>
            <a:chExt cx="4232019" cy="539972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1D2EB74-8FF0-AD4A-7864-D5BC8D544F22}"/>
                </a:ext>
              </a:extLst>
            </p:cNvPr>
            <p:cNvGrpSpPr/>
            <p:nvPr/>
          </p:nvGrpSpPr>
          <p:grpSpPr>
            <a:xfrm>
              <a:off x="7959981" y="1048255"/>
              <a:ext cx="3553858" cy="5399724"/>
              <a:chOff x="7468308" y="1480571"/>
              <a:chExt cx="3553858" cy="539972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2741816-71CF-C8D7-AB42-F4425C20CB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3183"/>
              <a:stretch/>
            </p:blipFill>
            <p:spPr>
              <a:xfrm>
                <a:off x="7805530" y="4162912"/>
                <a:ext cx="3211048" cy="271490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DE559E2-9479-88DB-83AF-CA8D0CEFD1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47107"/>
              <a:stretch/>
            </p:blipFill>
            <p:spPr>
              <a:xfrm>
                <a:off x="7468308" y="1541314"/>
                <a:ext cx="3553858" cy="265958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422C90C-2EFF-DDE6-E8F9-797D9AAED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91502"/>
              <a:stretch/>
            </p:blipFill>
            <p:spPr>
              <a:xfrm>
                <a:off x="7478658" y="4165390"/>
                <a:ext cx="582865" cy="2714905"/>
              </a:xfrm>
              <a:prstGeom prst="rect">
                <a:avLst/>
              </a:prstGeom>
            </p:spPr>
          </p:pic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C2D7099-84F5-DC66-4F62-C750B5447CFA}"/>
                  </a:ext>
                </a:extLst>
              </p:cNvPr>
              <p:cNvSpPr/>
              <p:nvPr/>
            </p:nvSpPr>
            <p:spPr>
              <a:xfrm>
                <a:off x="7502759" y="1480571"/>
                <a:ext cx="348055" cy="565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246019B-BEE2-7008-1234-B99EB924538F}"/>
                  </a:ext>
                </a:extLst>
              </p:cNvPr>
              <p:cNvSpPr/>
              <p:nvPr/>
            </p:nvSpPr>
            <p:spPr>
              <a:xfrm>
                <a:off x="7513110" y="4053307"/>
                <a:ext cx="371572" cy="565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2A6D1F9-5EAE-29E6-262C-9245795B7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7525" y="1182548"/>
              <a:ext cx="714475" cy="1314633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27697F2B-B827-6907-2F84-F66D2FCBD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44" y="173127"/>
            <a:ext cx="11842044" cy="786429"/>
          </a:xfrm>
        </p:spPr>
        <p:txBody>
          <a:bodyPr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Can we speed </a:t>
            </a:r>
            <a:r>
              <a:rPr lang="en-US" sz="3600" kern="1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transdimensional</a:t>
            </a:r>
            <a:r>
              <a:rPr lang="en-US" sz="36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inversions up?</a:t>
            </a:r>
            <a:endParaRPr lang="en-US" sz="36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CC5AEC-89A2-F610-ED23-28890D1382D6}"/>
              </a:ext>
            </a:extLst>
          </p:cNvPr>
          <p:cNvSpPr txBox="1"/>
          <p:nvPr/>
        </p:nvSpPr>
        <p:spPr>
          <a:xfrm>
            <a:off x="1456268" y="1072447"/>
            <a:ext cx="3934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Computation time &lt;0.1 s in MATLAB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6D0185-7AB8-6601-7770-5CA4E1DB163A}"/>
              </a:ext>
            </a:extLst>
          </p:cNvPr>
          <p:cNvCxnSpPr/>
          <p:nvPr/>
        </p:nvCxnSpPr>
        <p:spPr>
          <a:xfrm flipV="1">
            <a:off x="1332089" y="1851378"/>
            <a:ext cx="2562578" cy="1286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D86398-764C-3A68-1C05-A3BB879AABDA}"/>
              </a:ext>
            </a:extLst>
          </p:cNvPr>
          <p:cNvCxnSpPr>
            <a:cxnSpLocks/>
          </p:cNvCxnSpPr>
          <p:nvPr/>
        </p:nvCxnSpPr>
        <p:spPr>
          <a:xfrm>
            <a:off x="1365956" y="3341511"/>
            <a:ext cx="2415822" cy="880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8EC39E7-89EC-33E6-C5A8-C9FD9D903D65}"/>
              </a:ext>
            </a:extLst>
          </p:cNvPr>
          <p:cNvSpPr txBox="1"/>
          <p:nvPr/>
        </p:nvSpPr>
        <p:spPr>
          <a:xfrm>
            <a:off x="191910" y="2788356"/>
            <a:ext cx="1286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Above and</a:t>
            </a:r>
          </a:p>
          <a:p>
            <a:pPr algn="just"/>
            <a:r>
              <a:rPr lang="en-US" dirty="0"/>
              <a:t>below the </a:t>
            </a:r>
          </a:p>
          <a:p>
            <a:pPr algn="just"/>
            <a:r>
              <a:rPr lang="en-US" dirty="0"/>
              <a:t>dashed line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3FD724-A2E3-EC1E-81A7-E2634A3A90F3}"/>
              </a:ext>
            </a:extLst>
          </p:cNvPr>
          <p:cNvSpPr txBox="1"/>
          <p:nvPr/>
        </p:nvSpPr>
        <p:spPr>
          <a:xfrm>
            <a:off x="101601" y="6208889"/>
            <a:ext cx="252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Byrnes and </a:t>
            </a:r>
            <a:r>
              <a:rPr lang="en-US" dirty="0" err="1"/>
              <a:t>Bezada</a:t>
            </a:r>
            <a:r>
              <a:rPr lang="en-US" dirty="0"/>
              <a:t>, 2020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68A77A1-A5C0-C7FC-0825-36EAB6FCA758}"/>
              </a:ext>
            </a:extLst>
          </p:cNvPr>
          <p:cNvCxnSpPr>
            <a:cxnSpLocks/>
          </p:cNvCxnSpPr>
          <p:nvPr/>
        </p:nvCxnSpPr>
        <p:spPr>
          <a:xfrm flipV="1">
            <a:off x="6886222" y="1879600"/>
            <a:ext cx="2714978" cy="16086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783D00-DA31-0080-72C7-1F5ED32996C5}"/>
              </a:ext>
            </a:extLst>
          </p:cNvPr>
          <p:cNvCxnSpPr>
            <a:cxnSpLocks/>
          </p:cNvCxnSpPr>
          <p:nvPr/>
        </p:nvCxnSpPr>
        <p:spPr>
          <a:xfrm>
            <a:off x="7258756" y="3917244"/>
            <a:ext cx="2404533" cy="7676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B294343-3B34-A088-B8C7-76BB05CA6BD7}"/>
              </a:ext>
            </a:extLst>
          </p:cNvPr>
          <p:cNvSpPr txBox="1"/>
          <p:nvPr/>
        </p:nvSpPr>
        <p:spPr>
          <a:xfrm>
            <a:off x="5717821" y="3245556"/>
            <a:ext cx="171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Clean separation (with uncertainties)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E93BE4-186A-8549-FEDE-364F9F0701E2}"/>
              </a:ext>
            </a:extLst>
          </p:cNvPr>
          <p:cNvSpPr txBox="1"/>
          <p:nvPr/>
        </p:nvSpPr>
        <p:spPr>
          <a:xfrm>
            <a:off x="6970890" y="1111959"/>
            <a:ext cx="4359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Computation time &gt;24 hours in MATLAB</a:t>
            </a:r>
          </a:p>
        </p:txBody>
      </p:sp>
    </p:spTree>
    <p:extLst>
      <p:ext uri="{BB962C8B-B14F-4D97-AF65-F5344CB8AC3E}">
        <p14:creationId xmlns:p14="http://schemas.microsoft.com/office/powerpoint/2010/main" val="212474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B7654B-E4D9-28B0-95FE-A6BF52D04C67}"/>
              </a:ext>
            </a:extLst>
          </p:cNvPr>
          <p:cNvCxnSpPr>
            <a:cxnSpLocks/>
          </p:cNvCxnSpPr>
          <p:nvPr/>
        </p:nvCxnSpPr>
        <p:spPr>
          <a:xfrm flipH="1">
            <a:off x="189186" y="262759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F242A1-7481-A1EE-84A7-17B1E2C9CE7B}"/>
              </a:ext>
            </a:extLst>
          </p:cNvPr>
          <p:cNvCxnSpPr>
            <a:cxnSpLocks/>
          </p:cNvCxnSpPr>
          <p:nvPr/>
        </p:nvCxnSpPr>
        <p:spPr>
          <a:xfrm flipH="1">
            <a:off x="180948" y="6544131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27697F2B-B827-6907-2F84-F66D2FCBD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44" y="225778"/>
            <a:ext cx="12033956" cy="650962"/>
          </a:xfrm>
        </p:spPr>
        <p:txBody>
          <a:bodyPr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Many monte </a:t>
            </a:r>
            <a:r>
              <a:rPr lang="en-US" sz="3200" kern="1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carlo</a:t>
            </a: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tricks don’t work in the </a:t>
            </a:r>
            <a:r>
              <a:rPr lang="en-US" sz="3200" kern="1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transdimensional</a:t>
            </a: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case</a:t>
            </a:r>
            <a:endParaRPr lang="en-US" sz="3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 descr="A blue and black dotted swirl&#10;&#10;Description automatically generated with medium confidence">
            <a:extLst>
              <a:ext uri="{FF2B5EF4-FFF2-40B4-BE49-F238E27FC236}">
                <a16:creationId xmlns:a16="http://schemas.microsoft.com/office/drawing/2014/main" id="{1F06AABF-EA4D-A71B-3844-CC190349C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60" y="1907823"/>
            <a:ext cx="5477718" cy="37479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675E10-151D-EADE-6D8B-97C07BE39AE9}"/>
              </a:ext>
            </a:extLst>
          </p:cNvPr>
          <p:cNvSpPr txBox="1"/>
          <p:nvPr/>
        </p:nvSpPr>
        <p:spPr>
          <a:xfrm>
            <a:off x="112889" y="61709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Demos from https://chi-</a:t>
            </a:r>
            <a:r>
              <a:rPr lang="en-US" dirty="0" err="1"/>
              <a:t>feng.github.io</a:t>
            </a:r>
            <a:r>
              <a:rPr lang="en-US" dirty="0"/>
              <a:t>/</a:t>
            </a:r>
            <a:r>
              <a:rPr lang="en-US" dirty="0" err="1"/>
              <a:t>mcmc</a:t>
            </a:r>
            <a:r>
              <a:rPr lang="en-US" dirty="0"/>
              <a:t>-demo/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16F91E-2E49-79FE-9337-FF7543F0D94C}"/>
              </a:ext>
            </a:extLst>
          </p:cNvPr>
          <p:cNvSpPr txBox="1"/>
          <p:nvPr/>
        </p:nvSpPr>
        <p:spPr>
          <a:xfrm>
            <a:off x="1343378" y="1557867"/>
            <a:ext cx="263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 walk monte </a:t>
            </a:r>
            <a:r>
              <a:rPr lang="en-US" dirty="0" err="1"/>
              <a:t>carlo</a:t>
            </a:r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84CF6FE-4FE8-992B-D350-9698CAF2C683}"/>
              </a:ext>
            </a:extLst>
          </p:cNvPr>
          <p:cNvSpPr/>
          <p:nvPr/>
        </p:nvSpPr>
        <p:spPr>
          <a:xfrm>
            <a:off x="3646311" y="2957688"/>
            <a:ext cx="519289" cy="51929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AED68BB-40C3-B3D7-5B76-1AECC516AFD5}"/>
              </a:ext>
            </a:extLst>
          </p:cNvPr>
          <p:cNvSpPr/>
          <p:nvPr/>
        </p:nvSpPr>
        <p:spPr>
          <a:xfrm>
            <a:off x="3369733" y="2692398"/>
            <a:ext cx="1100667" cy="1055513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B7654B-E4D9-28B0-95FE-A6BF52D04C67}"/>
              </a:ext>
            </a:extLst>
          </p:cNvPr>
          <p:cNvCxnSpPr>
            <a:cxnSpLocks/>
          </p:cNvCxnSpPr>
          <p:nvPr/>
        </p:nvCxnSpPr>
        <p:spPr>
          <a:xfrm flipH="1">
            <a:off x="189186" y="262759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F242A1-7481-A1EE-84A7-17B1E2C9CE7B}"/>
              </a:ext>
            </a:extLst>
          </p:cNvPr>
          <p:cNvCxnSpPr>
            <a:cxnSpLocks/>
          </p:cNvCxnSpPr>
          <p:nvPr/>
        </p:nvCxnSpPr>
        <p:spPr>
          <a:xfrm flipH="1">
            <a:off x="180948" y="6544131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27697F2B-B827-6907-2F84-F66D2FCBD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44" y="225778"/>
            <a:ext cx="12033956" cy="650962"/>
          </a:xfrm>
        </p:spPr>
        <p:txBody>
          <a:bodyPr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Many monte </a:t>
            </a:r>
            <a:r>
              <a:rPr lang="en-US" sz="3200" kern="1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carlo</a:t>
            </a: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tricks don’t work in the </a:t>
            </a:r>
            <a:r>
              <a:rPr lang="en-US" sz="3200" kern="1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transdimensional</a:t>
            </a: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case</a:t>
            </a:r>
            <a:endParaRPr lang="en-US" sz="3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 descr="A blue and black dotted swirl&#10;&#10;Description automatically generated with medium confidence">
            <a:extLst>
              <a:ext uri="{FF2B5EF4-FFF2-40B4-BE49-F238E27FC236}">
                <a16:creationId xmlns:a16="http://schemas.microsoft.com/office/drawing/2014/main" id="{1F06AABF-EA4D-A71B-3844-CC190349C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60" y="1907823"/>
            <a:ext cx="5477718" cy="37479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675E10-151D-EADE-6D8B-97C07BE39AE9}"/>
              </a:ext>
            </a:extLst>
          </p:cNvPr>
          <p:cNvSpPr txBox="1"/>
          <p:nvPr/>
        </p:nvSpPr>
        <p:spPr>
          <a:xfrm>
            <a:off x="112889" y="61709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Demos from https://chi-</a:t>
            </a:r>
            <a:r>
              <a:rPr lang="en-US" dirty="0" err="1"/>
              <a:t>feng.github.io</a:t>
            </a:r>
            <a:r>
              <a:rPr lang="en-US" dirty="0"/>
              <a:t>/</a:t>
            </a:r>
            <a:r>
              <a:rPr lang="en-US" dirty="0" err="1"/>
              <a:t>mcmc</a:t>
            </a:r>
            <a:r>
              <a:rPr lang="en-US" dirty="0"/>
              <a:t>-demo/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16F91E-2E49-79FE-9337-FF7543F0D94C}"/>
              </a:ext>
            </a:extLst>
          </p:cNvPr>
          <p:cNvSpPr txBox="1"/>
          <p:nvPr/>
        </p:nvSpPr>
        <p:spPr>
          <a:xfrm>
            <a:off x="1343378" y="1557867"/>
            <a:ext cx="263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 walk monte </a:t>
            </a:r>
            <a:r>
              <a:rPr lang="en-US" dirty="0" err="1"/>
              <a:t>carlo</a:t>
            </a:r>
            <a:endParaRPr lang="en-US" dirty="0"/>
          </a:p>
        </p:txBody>
      </p:sp>
      <p:pic>
        <p:nvPicPr>
          <p:cNvPr id="29" name="Picture 28" descr="A blue and black dotted circle&#10;&#10;Description automatically generated with medium confidence">
            <a:extLst>
              <a:ext uri="{FF2B5EF4-FFF2-40B4-BE49-F238E27FC236}">
                <a16:creationId xmlns:a16="http://schemas.microsoft.com/office/drawing/2014/main" id="{227AA132-59D0-17E0-9C1F-60047A009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74" y="2054578"/>
            <a:ext cx="5851817" cy="347400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21BA3DA-A897-E304-713E-AA412B7205EF}"/>
              </a:ext>
            </a:extLst>
          </p:cNvPr>
          <p:cNvSpPr txBox="1"/>
          <p:nvPr/>
        </p:nvSpPr>
        <p:spPr>
          <a:xfrm>
            <a:off x="7230534" y="1631244"/>
            <a:ext cx="238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“Adaptive” monte </a:t>
            </a:r>
            <a:r>
              <a:rPr lang="en-US" dirty="0" err="1"/>
              <a:t>carlo</a:t>
            </a:r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84CF6FE-4FE8-992B-D350-9698CAF2C683}"/>
              </a:ext>
            </a:extLst>
          </p:cNvPr>
          <p:cNvSpPr/>
          <p:nvPr/>
        </p:nvSpPr>
        <p:spPr>
          <a:xfrm>
            <a:off x="3646311" y="2957688"/>
            <a:ext cx="519289" cy="51929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AED68BB-40C3-B3D7-5B76-1AECC516AFD5}"/>
              </a:ext>
            </a:extLst>
          </p:cNvPr>
          <p:cNvSpPr/>
          <p:nvPr/>
        </p:nvSpPr>
        <p:spPr>
          <a:xfrm>
            <a:off x="3369733" y="2692398"/>
            <a:ext cx="1100667" cy="1055513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42A0C18-BE2F-CBC2-0002-146199D60F87}"/>
              </a:ext>
            </a:extLst>
          </p:cNvPr>
          <p:cNvSpPr/>
          <p:nvPr/>
        </p:nvSpPr>
        <p:spPr>
          <a:xfrm rot="21353078">
            <a:off x="7436368" y="2885856"/>
            <a:ext cx="2704066" cy="86615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54D1A02-CBA7-AFAB-3D73-60E0A34E76CB}"/>
              </a:ext>
            </a:extLst>
          </p:cNvPr>
          <p:cNvSpPr/>
          <p:nvPr/>
        </p:nvSpPr>
        <p:spPr>
          <a:xfrm rot="21400135">
            <a:off x="6080962" y="2431767"/>
            <a:ext cx="5424364" cy="1773479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7E376D-63F5-0E81-38E8-91DFDC6FCAE5}"/>
              </a:ext>
            </a:extLst>
          </p:cNvPr>
          <p:cNvSpPr txBox="1"/>
          <p:nvPr/>
        </p:nvSpPr>
        <p:spPr>
          <a:xfrm>
            <a:off x="7349067" y="5700888"/>
            <a:ext cx="238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“Adaptive” monte </a:t>
            </a:r>
            <a:r>
              <a:rPr lang="en-US" dirty="0" err="1"/>
              <a:t>carlo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8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B7654B-E4D9-28B0-95FE-A6BF52D04C67}"/>
              </a:ext>
            </a:extLst>
          </p:cNvPr>
          <p:cNvCxnSpPr>
            <a:cxnSpLocks/>
          </p:cNvCxnSpPr>
          <p:nvPr/>
        </p:nvCxnSpPr>
        <p:spPr>
          <a:xfrm flipH="1">
            <a:off x="189186" y="262759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F242A1-7481-A1EE-84A7-17B1E2C9CE7B}"/>
              </a:ext>
            </a:extLst>
          </p:cNvPr>
          <p:cNvCxnSpPr>
            <a:cxnSpLocks/>
          </p:cNvCxnSpPr>
          <p:nvPr/>
        </p:nvCxnSpPr>
        <p:spPr>
          <a:xfrm flipH="1">
            <a:off x="180948" y="6544131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27697F2B-B827-6907-2F84-F66D2FCBD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44" y="225778"/>
            <a:ext cx="12033956" cy="650962"/>
          </a:xfrm>
        </p:spPr>
        <p:txBody>
          <a:bodyPr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Many monte </a:t>
            </a:r>
            <a:r>
              <a:rPr lang="en-US" sz="3200" kern="1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carlo</a:t>
            </a: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tricks don’t work in the </a:t>
            </a:r>
            <a:r>
              <a:rPr lang="en-US" sz="3200" kern="1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transdimensional</a:t>
            </a: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case</a:t>
            </a:r>
            <a:endParaRPr lang="en-US" sz="3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 descr="A blue and black dotted swirl&#10;&#10;Description automatically generated with medium confidence">
            <a:extLst>
              <a:ext uri="{FF2B5EF4-FFF2-40B4-BE49-F238E27FC236}">
                <a16:creationId xmlns:a16="http://schemas.microsoft.com/office/drawing/2014/main" id="{1F06AABF-EA4D-A71B-3844-CC190349C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60" y="1907823"/>
            <a:ext cx="5477718" cy="37479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675E10-151D-EADE-6D8B-97C07BE39AE9}"/>
              </a:ext>
            </a:extLst>
          </p:cNvPr>
          <p:cNvSpPr txBox="1"/>
          <p:nvPr/>
        </p:nvSpPr>
        <p:spPr>
          <a:xfrm>
            <a:off x="112889" y="61709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Demos from https://chi-</a:t>
            </a:r>
            <a:r>
              <a:rPr lang="en-US" dirty="0" err="1"/>
              <a:t>feng.github.io</a:t>
            </a:r>
            <a:r>
              <a:rPr lang="en-US" dirty="0"/>
              <a:t>/</a:t>
            </a:r>
            <a:r>
              <a:rPr lang="en-US" dirty="0" err="1"/>
              <a:t>mcmc</a:t>
            </a:r>
            <a:r>
              <a:rPr lang="en-US" dirty="0"/>
              <a:t>-demo/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16F91E-2E49-79FE-9337-FF7543F0D94C}"/>
              </a:ext>
            </a:extLst>
          </p:cNvPr>
          <p:cNvSpPr txBox="1"/>
          <p:nvPr/>
        </p:nvSpPr>
        <p:spPr>
          <a:xfrm>
            <a:off x="1343378" y="1557867"/>
            <a:ext cx="263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 walk monte </a:t>
            </a:r>
            <a:r>
              <a:rPr lang="en-US" dirty="0" err="1"/>
              <a:t>carlo</a:t>
            </a:r>
            <a:endParaRPr lang="en-US" dirty="0"/>
          </a:p>
        </p:txBody>
      </p:sp>
      <p:pic>
        <p:nvPicPr>
          <p:cNvPr id="29" name="Picture 28" descr="A blue and black dotted circle&#10;&#10;Description automatically generated with medium confidence">
            <a:extLst>
              <a:ext uri="{FF2B5EF4-FFF2-40B4-BE49-F238E27FC236}">
                <a16:creationId xmlns:a16="http://schemas.microsoft.com/office/drawing/2014/main" id="{227AA132-59D0-17E0-9C1F-60047A009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74" y="2054578"/>
            <a:ext cx="5851817" cy="347400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21BA3DA-A897-E304-713E-AA412B7205EF}"/>
              </a:ext>
            </a:extLst>
          </p:cNvPr>
          <p:cNvSpPr txBox="1"/>
          <p:nvPr/>
        </p:nvSpPr>
        <p:spPr>
          <a:xfrm>
            <a:off x="7230534" y="1631244"/>
            <a:ext cx="238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“Adaptive” monte </a:t>
            </a:r>
            <a:r>
              <a:rPr lang="en-US" dirty="0" err="1"/>
              <a:t>carlo</a:t>
            </a:r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84CF6FE-4FE8-992B-D350-9698CAF2C683}"/>
              </a:ext>
            </a:extLst>
          </p:cNvPr>
          <p:cNvSpPr/>
          <p:nvPr/>
        </p:nvSpPr>
        <p:spPr>
          <a:xfrm>
            <a:off x="3646311" y="2957688"/>
            <a:ext cx="519289" cy="51929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AED68BB-40C3-B3D7-5B76-1AECC516AFD5}"/>
              </a:ext>
            </a:extLst>
          </p:cNvPr>
          <p:cNvSpPr/>
          <p:nvPr/>
        </p:nvSpPr>
        <p:spPr>
          <a:xfrm>
            <a:off x="3369733" y="2692398"/>
            <a:ext cx="1100667" cy="1055513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42A0C18-BE2F-CBC2-0002-146199D60F87}"/>
              </a:ext>
            </a:extLst>
          </p:cNvPr>
          <p:cNvSpPr/>
          <p:nvPr/>
        </p:nvSpPr>
        <p:spPr>
          <a:xfrm rot="21353078">
            <a:off x="7436368" y="2885856"/>
            <a:ext cx="2704066" cy="86615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54D1A02-CBA7-AFAB-3D73-60E0A34E76CB}"/>
              </a:ext>
            </a:extLst>
          </p:cNvPr>
          <p:cNvSpPr/>
          <p:nvPr/>
        </p:nvSpPr>
        <p:spPr>
          <a:xfrm rot="21400135">
            <a:off x="6080962" y="2431767"/>
            <a:ext cx="5424364" cy="1773479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7E376D-63F5-0E81-38E8-91DFDC6FCAE5}"/>
              </a:ext>
            </a:extLst>
          </p:cNvPr>
          <p:cNvSpPr txBox="1"/>
          <p:nvPr/>
        </p:nvSpPr>
        <p:spPr>
          <a:xfrm rot="21161793">
            <a:off x="6361148" y="4436532"/>
            <a:ext cx="5429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This is (nearly) impossible if the</a:t>
            </a:r>
          </a:p>
          <a:p>
            <a:pPr algn="ctr"/>
            <a:r>
              <a:rPr lang="en-US" sz="3200" dirty="0"/>
              <a:t> dimensions are changing!</a:t>
            </a:r>
          </a:p>
        </p:txBody>
      </p:sp>
    </p:spTree>
    <p:extLst>
      <p:ext uri="{BB962C8B-B14F-4D97-AF65-F5344CB8AC3E}">
        <p14:creationId xmlns:p14="http://schemas.microsoft.com/office/powerpoint/2010/main" val="199777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B7654B-E4D9-28B0-95FE-A6BF52D04C67}"/>
              </a:ext>
            </a:extLst>
          </p:cNvPr>
          <p:cNvCxnSpPr>
            <a:cxnSpLocks/>
          </p:cNvCxnSpPr>
          <p:nvPr/>
        </p:nvCxnSpPr>
        <p:spPr>
          <a:xfrm flipH="1">
            <a:off x="189186" y="262759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F242A1-7481-A1EE-84A7-17B1E2C9CE7B}"/>
              </a:ext>
            </a:extLst>
          </p:cNvPr>
          <p:cNvCxnSpPr>
            <a:cxnSpLocks/>
          </p:cNvCxnSpPr>
          <p:nvPr/>
        </p:nvCxnSpPr>
        <p:spPr>
          <a:xfrm flipH="1">
            <a:off x="180948" y="6544131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27697F2B-B827-6907-2F84-F66D2FCBD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44" y="225778"/>
            <a:ext cx="12033956" cy="1038578"/>
          </a:xfrm>
        </p:spPr>
        <p:txBody>
          <a:bodyPr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Possible solution – the perfect scaling can be calculated if you</a:t>
            </a:r>
            <a:br>
              <a:rPr lang="en-US" sz="3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3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have first derivatives </a:t>
            </a: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4253974B-C4A3-7AD4-7BA0-343290C83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94" y="2560427"/>
            <a:ext cx="5962410" cy="38073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73A36F-F9CB-B852-C072-D0DB4D879296}"/>
              </a:ext>
            </a:extLst>
          </p:cNvPr>
          <p:cNvSpPr txBox="1"/>
          <p:nvPr/>
        </p:nvSpPr>
        <p:spPr>
          <a:xfrm>
            <a:off x="793214" y="2291508"/>
            <a:ext cx="223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Unscaled Monte </a:t>
            </a:r>
            <a:r>
              <a:rPr lang="en-US" dirty="0" err="1"/>
              <a:t>carlo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5F9C3-E205-9210-7617-1772342E0A4A}"/>
              </a:ext>
            </a:extLst>
          </p:cNvPr>
          <p:cNvSpPr txBox="1"/>
          <p:nvPr/>
        </p:nvSpPr>
        <p:spPr>
          <a:xfrm>
            <a:off x="3732882" y="2036283"/>
            <a:ext cx="2093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“Riemann manifold”</a:t>
            </a:r>
          </a:p>
          <a:p>
            <a:pPr algn="ctr"/>
            <a:r>
              <a:rPr lang="en-US" dirty="0"/>
              <a:t>monte </a:t>
            </a:r>
            <a:r>
              <a:rPr lang="en-US" dirty="0" err="1"/>
              <a:t>carlo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859F33-DEA2-C373-88A6-302EEF46DC0A}"/>
              </a:ext>
            </a:extLst>
          </p:cNvPr>
          <p:cNvSpPr txBox="1"/>
          <p:nvPr/>
        </p:nvSpPr>
        <p:spPr>
          <a:xfrm>
            <a:off x="206566" y="1275069"/>
            <a:ext cx="6546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Logic from </a:t>
            </a:r>
            <a:r>
              <a:rPr lang="en-US" sz="2400" dirty="0" err="1"/>
              <a:t>Girolami</a:t>
            </a:r>
            <a:r>
              <a:rPr lang="en-US" sz="2400" dirty="0"/>
              <a:t> and Calderhead, 2013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84F74B-DF64-D491-8E21-178403B6C682}"/>
              </a:ext>
            </a:extLst>
          </p:cNvPr>
          <p:cNvSpPr txBox="1"/>
          <p:nvPr/>
        </p:nvSpPr>
        <p:spPr>
          <a:xfrm>
            <a:off x="6403286" y="1564394"/>
            <a:ext cx="539542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First conceptual change</a:t>
            </a:r>
          </a:p>
          <a:p>
            <a:pPr algn="just"/>
            <a:r>
              <a:rPr lang="en-US" sz="2400" dirty="0"/>
              <a:t> - the “distance” between two states is given by the </a:t>
            </a:r>
            <a:r>
              <a:rPr lang="en-US" sz="2400" u="sng" dirty="0"/>
              <a:t>Fischer Information Matrix </a:t>
            </a:r>
            <a:r>
              <a:rPr lang="en-US" sz="2400" dirty="0"/>
              <a:t>(entirely composed of </a:t>
            </a:r>
            <a:r>
              <a:rPr lang="en-US" sz="2400" u="sng" dirty="0"/>
              <a:t>first derivatives</a:t>
            </a:r>
            <a:r>
              <a:rPr lang="en-US" sz="2400" dirty="0"/>
              <a:t>)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 - This matrix gives the </a:t>
            </a:r>
            <a:r>
              <a:rPr lang="en-US" sz="2400" u="sng" dirty="0"/>
              <a:t>perfect scaling for all parameters</a:t>
            </a:r>
            <a:r>
              <a:rPr lang="en-US" sz="2400" dirty="0"/>
              <a:t>, with covariances. Note the length of the line in the toy problem to the left.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 - Once you have the derivatives, might as well add </a:t>
            </a:r>
            <a:r>
              <a:rPr lang="en-US" sz="2400" u="sng" dirty="0"/>
              <a:t>gradient descent </a:t>
            </a:r>
            <a:r>
              <a:rPr lang="en-US" sz="2400" dirty="0"/>
              <a:t>into the search</a:t>
            </a:r>
          </a:p>
        </p:txBody>
      </p:sp>
    </p:spTree>
    <p:extLst>
      <p:ext uri="{BB962C8B-B14F-4D97-AF65-F5344CB8AC3E}">
        <p14:creationId xmlns:p14="http://schemas.microsoft.com/office/powerpoint/2010/main" val="297630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B7654B-E4D9-28B0-95FE-A6BF52D04C67}"/>
              </a:ext>
            </a:extLst>
          </p:cNvPr>
          <p:cNvCxnSpPr>
            <a:cxnSpLocks/>
          </p:cNvCxnSpPr>
          <p:nvPr/>
        </p:nvCxnSpPr>
        <p:spPr>
          <a:xfrm flipH="1">
            <a:off x="189186" y="262759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F242A1-7481-A1EE-84A7-17B1E2C9CE7B}"/>
              </a:ext>
            </a:extLst>
          </p:cNvPr>
          <p:cNvCxnSpPr>
            <a:cxnSpLocks/>
          </p:cNvCxnSpPr>
          <p:nvPr/>
        </p:nvCxnSpPr>
        <p:spPr>
          <a:xfrm flipH="1">
            <a:off x="180948" y="6544131"/>
            <a:ext cx="11845159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27697F2B-B827-6907-2F84-F66D2FCBDDF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8044" y="600352"/>
                <a:ext cx="12033956" cy="644555"/>
              </a:xfrm>
            </p:spPr>
            <p:txBody>
              <a:bodyPr>
                <a:no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kern="1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Toy problem demonstration – </a:t>
                </a:r>
                <a:br>
                  <a:rPr lang="en-US" sz="3200" kern="1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en-US" sz="3200" kern="1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Reconstructing a sum of exponentials: </a:t>
                </a:r>
                <a:r>
                  <a:rPr lang="en-US" sz="3600" kern="0" dirty="0">
                    <a:solidFill>
                      <a:sysClr val="windowText" lastClr="000000"/>
                    </a:solidFill>
                  </a:rPr>
                  <a:t>y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sz="3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3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36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sz="3200" kern="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27697F2B-B827-6907-2F84-F66D2FCBD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8044" y="600352"/>
                <a:ext cx="12033956" cy="644555"/>
              </a:xfrm>
              <a:blipFill>
                <a:blip r:embed="rId3"/>
                <a:stretch>
                  <a:fillRect l="-1264" t="-139216" b="-2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C19DF70-2EF0-F5CA-EBE5-2D9B16740E6C}"/>
              </a:ext>
            </a:extLst>
          </p:cNvPr>
          <p:cNvGrpSpPr/>
          <p:nvPr/>
        </p:nvGrpSpPr>
        <p:grpSpPr>
          <a:xfrm>
            <a:off x="575500" y="1116849"/>
            <a:ext cx="11212548" cy="5570389"/>
            <a:chOff x="467162" y="1116850"/>
            <a:chExt cx="7441336" cy="326001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8F7C6E7-1430-CB5E-D9EC-3C42EA2A0675}"/>
                </a:ext>
              </a:extLst>
            </p:cNvPr>
            <p:cNvSpPr txBox="1"/>
            <p:nvPr/>
          </p:nvSpPr>
          <p:spPr>
            <a:xfrm rot="16200000">
              <a:off x="-200945" y="2530441"/>
              <a:ext cx="1581325" cy="245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(Log-likelihood + log-prior)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4313F3-DCFD-FE4B-782B-9FDC3124D5C2}"/>
                </a:ext>
              </a:extLst>
            </p:cNvPr>
            <p:cNvSpPr txBox="1"/>
            <p:nvPr/>
          </p:nvSpPr>
          <p:spPr>
            <a:xfrm>
              <a:off x="1019767" y="1259339"/>
              <a:ext cx="3055979" cy="19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Metropolis search with parallel tempering</a:t>
              </a:r>
            </a:p>
          </p:txBody>
        </p:sp>
        <p:pic>
          <p:nvPicPr>
            <p:cNvPr id="8" name="Picture 7" descr="Chart, surface chart&#10;&#10;Description automatically generated">
              <a:extLst>
                <a:ext uri="{FF2B5EF4-FFF2-40B4-BE49-F238E27FC236}">
                  <a16:creationId xmlns:a16="http://schemas.microsoft.com/office/drawing/2014/main" id="{E8E587D2-B7C7-8CBB-D78D-B888EBD50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93" y="1490843"/>
              <a:ext cx="3543305" cy="2652230"/>
            </a:xfrm>
            <a:prstGeom prst="rect">
              <a:avLst/>
            </a:prstGeom>
          </p:spPr>
        </p:pic>
        <p:pic>
          <p:nvPicPr>
            <p:cNvPr id="12" name="Picture 11" descr="Chart, histogram&#10;&#10;Description automatically generated">
              <a:extLst>
                <a:ext uri="{FF2B5EF4-FFF2-40B4-BE49-F238E27FC236}">
                  <a16:creationId xmlns:a16="http://schemas.microsoft.com/office/drawing/2014/main" id="{D7BD84D6-14D2-A02E-5FFC-16941B174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088" y="1441567"/>
              <a:ext cx="3642173" cy="2718337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831DA2-53AE-D895-1520-003D45EEABCB}"/>
                </a:ext>
              </a:extLst>
            </p:cNvPr>
            <p:cNvCxnSpPr>
              <a:cxnSpLocks/>
            </p:cNvCxnSpPr>
            <p:nvPr/>
          </p:nvCxnSpPr>
          <p:spPr>
            <a:xfrm>
              <a:off x="6598162" y="1523795"/>
              <a:ext cx="0" cy="1087427"/>
            </a:xfrm>
            <a:prstGeom prst="line">
              <a:avLst/>
            </a:prstGeom>
            <a:ln w="381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8B171A2-8D90-D549-7115-66C3E80216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6320" y="1555929"/>
              <a:ext cx="1" cy="1033992"/>
            </a:xfrm>
            <a:prstGeom prst="line">
              <a:avLst/>
            </a:prstGeom>
            <a:ln w="381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942E82-DC5D-C994-E261-1833D01780D5}"/>
                </a:ext>
              </a:extLst>
            </p:cNvPr>
            <p:cNvSpPr txBox="1"/>
            <p:nvPr/>
          </p:nvSpPr>
          <p:spPr>
            <a:xfrm>
              <a:off x="1905008" y="4007530"/>
              <a:ext cx="131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Iterations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0C22DD-E4A0-4B91-1C39-401B8FBACCC5}"/>
                </a:ext>
              </a:extLst>
            </p:cNvPr>
            <p:cNvSpPr txBox="1"/>
            <p:nvPr/>
          </p:nvSpPr>
          <p:spPr>
            <a:xfrm>
              <a:off x="5997741" y="3989413"/>
              <a:ext cx="1153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Iterations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0B4ED6F-6243-8B87-0DEC-1C75CA0244B2}"/>
                </a:ext>
              </a:extLst>
            </p:cNvPr>
            <p:cNvSpPr/>
            <p:nvPr/>
          </p:nvSpPr>
          <p:spPr>
            <a:xfrm>
              <a:off x="3946989" y="2542389"/>
              <a:ext cx="309990" cy="294171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2FAB5AD-6F85-3A3F-FC08-667C15980675}"/>
                </a:ext>
              </a:extLst>
            </p:cNvPr>
            <p:cNvSpPr/>
            <p:nvPr/>
          </p:nvSpPr>
          <p:spPr>
            <a:xfrm>
              <a:off x="6323044" y="2553524"/>
              <a:ext cx="322908" cy="251678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A0CAF7-5636-AA43-40B9-B769EEA9F8AC}"/>
                </a:ext>
              </a:extLst>
            </p:cNvPr>
            <p:cNvSpPr txBox="1"/>
            <p:nvPr/>
          </p:nvSpPr>
          <p:spPr>
            <a:xfrm>
              <a:off x="4541576" y="1116850"/>
              <a:ext cx="3366922" cy="342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Riemann manifold search – 300x speed up </a:t>
              </a:r>
            </a:p>
            <a:p>
              <a:pPr algn="ctr"/>
              <a:r>
                <a:rPr lang="en-US" sz="1600" dirty="0"/>
                <a:t>(6000x considering extra runs for parallel tempering)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9032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8036</TotalTime>
  <Words>716</Words>
  <Application>Microsoft Macintosh PowerPoint</Application>
  <PresentationFormat>Widescreen</PresentationFormat>
  <Paragraphs>104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Accelerated transdimensional MCMC for differentiable problems with Riemann manifold based proposals</vt:lpstr>
      <vt:lpstr>“Transdimensional” monte carlo simulations can be necessary</vt:lpstr>
      <vt:lpstr>“Transdimensional” monte carlo simulations can be necessary</vt:lpstr>
      <vt:lpstr>Can we speed transdimensional inversions up?</vt:lpstr>
      <vt:lpstr>Many monte carlo tricks don’t work in the transdimensional case</vt:lpstr>
      <vt:lpstr>Many monte carlo tricks don’t work in the transdimensional case</vt:lpstr>
      <vt:lpstr>Many monte carlo tricks don’t work in the transdimensional case</vt:lpstr>
      <vt:lpstr>Possible solution – the perfect scaling can be calculated if you have first derivatives </vt:lpstr>
      <vt:lpstr>Toy problem demonstration –  Reconstructing a sum of exponentials: y = ∑2_1^k▒〖a_k x^(b_k ) 〗</vt:lpstr>
      <vt:lpstr>Limitation and a solution with a real seismic imaging problem </vt:lpstr>
      <vt:lpstr>Conclusions</vt:lpstr>
      <vt:lpstr>Supplemental slides</vt:lpstr>
      <vt:lpstr>Toy problem demonstration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for the alignment of melt in the mantle beneath mid-ocean ridges from teleseismic shear-wave splitting</dc:title>
  <dc:creator>Joseph S Byrnes</dc:creator>
  <cp:lastModifiedBy>Joseph S Byrnes</cp:lastModifiedBy>
  <cp:revision>42</cp:revision>
  <dcterms:created xsi:type="dcterms:W3CDTF">2023-11-27T21:50:38Z</dcterms:created>
  <dcterms:modified xsi:type="dcterms:W3CDTF">2023-12-11T15:45:43Z</dcterms:modified>
</cp:coreProperties>
</file>